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90" r:id="rId15"/>
    <p:sldId id="269" r:id="rId16"/>
    <p:sldId id="270" r:id="rId17"/>
    <p:sldId id="278" r:id="rId18"/>
    <p:sldId id="277" r:id="rId19"/>
    <p:sldId id="276" r:id="rId20"/>
    <p:sldId id="275" r:id="rId21"/>
    <p:sldId id="274" r:id="rId22"/>
    <p:sldId id="273" r:id="rId23"/>
    <p:sldId id="272" r:id="rId24"/>
    <p:sldId id="271" r:id="rId25"/>
    <p:sldId id="279" r:id="rId26"/>
    <p:sldId id="285" r:id="rId27"/>
    <p:sldId id="284" r:id="rId28"/>
    <p:sldId id="283" r:id="rId29"/>
    <p:sldId id="282" r:id="rId30"/>
    <p:sldId id="281" r:id="rId31"/>
    <p:sldId id="280" r:id="rId32"/>
    <p:sldId id="286" r:id="rId33"/>
    <p:sldId id="287" r:id="rId34"/>
    <p:sldId id="288"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064" autoAdjust="0"/>
    <p:restoredTop sz="94660"/>
  </p:normalViewPr>
  <p:slideViewPr>
    <p:cSldViewPr snapToGrid="0">
      <p:cViewPr varScale="1">
        <p:scale>
          <a:sx n="105" d="100"/>
          <a:sy n="105" d="100"/>
        </p:scale>
        <p:origin x="138"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Angrignon" userId="c5276f26-d046-4f92-b238-d79b6825869b" providerId="ADAL" clId="{1329E2C7-5E1C-4BA6-B8A8-D0A79776FE3A}"/>
    <pc:docChg chg="delSld modSld">
      <pc:chgData name="Nick Angrignon" userId="c5276f26-d046-4f92-b238-d79b6825869b" providerId="ADAL" clId="{1329E2C7-5E1C-4BA6-B8A8-D0A79776FE3A}" dt="2023-01-17T17:46:06.744" v="281" actId="113"/>
      <pc:docMkLst>
        <pc:docMk/>
      </pc:docMkLst>
      <pc:sldChg chg="modSp mod">
        <pc:chgData name="Nick Angrignon" userId="c5276f26-d046-4f92-b238-d79b6825869b" providerId="ADAL" clId="{1329E2C7-5E1C-4BA6-B8A8-D0A79776FE3A}" dt="2023-01-17T01:27:06.951" v="227" actId="403"/>
        <pc:sldMkLst>
          <pc:docMk/>
          <pc:sldMk cId="266184320" sldId="258"/>
        </pc:sldMkLst>
        <pc:spChg chg="mod">
          <ac:chgData name="Nick Angrignon" userId="c5276f26-d046-4f92-b238-d79b6825869b" providerId="ADAL" clId="{1329E2C7-5E1C-4BA6-B8A8-D0A79776FE3A}" dt="2023-01-17T01:27:06.951" v="227" actId="403"/>
          <ac:spMkLst>
            <pc:docMk/>
            <pc:sldMk cId="266184320" sldId="258"/>
            <ac:spMk id="3" creationId="{CC76A519-D554-256F-CAA2-C92E5C2399B7}"/>
          </ac:spMkLst>
        </pc:spChg>
      </pc:sldChg>
      <pc:sldChg chg="modSp mod">
        <pc:chgData name="Nick Angrignon" userId="c5276f26-d046-4f92-b238-d79b6825869b" providerId="ADAL" clId="{1329E2C7-5E1C-4BA6-B8A8-D0A79776FE3A}" dt="2023-01-17T17:44:49.693" v="269" actId="20577"/>
        <pc:sldMkLst>
          <pc:docMk/>
          <pc:sldMk cId="1815410227" sldId="264"/>
        </pc:sldMkLst>
        <pc:spChg chg="mod">
          <ac:chgData name="Nick Angrignon" userId="c5276f26-d046-4f92-b238-d79b6825869b" providerId="ADAL" clId="{1329E2C7-5E1C-4BA6-B8A8-D0A79776FE3A}" dt="2023-01-17T17:44:49.693" v="269" actId="20577"/>
          <ac:spMkLst>
            <pc:docMk/>
            <pc:sldMk cId="1815410227" sldId="264"/>
            <ac:spMk id="3" creationId="{694CBCD2-69E3-640B-26B9-CC559CA886B4}"/>
          </ac:spMkLst>
        </pc:spChg>
      </pc:sldChg>
      <pc:sldChg chg="modSp mod">
        <pc:chgData name="Nick Angrignon" userId="c5276f26-d046-4f92-b238-d79b6825869b" providerId="ADAL" clId="{1329E2C7-5E1C-4BA6-B8A8-D0A79776FE3A}" dt="2023-01-17T17:46:06.744" v="281" actId="113"/>
        <pc:sldMkLst>
          <pc:docMk/>
          <pc:sldMk cId="4028033985" sldId="267"/>
        </pc:sldMkLst>
        <pc:spChg chg="mod">
          <ac:chgData name="Nick Angrignon" userId="c5276f26-d046-4f92-b238-d79b6825869b" providerId="ADAL" clId="{1329E2C7-5E1C-4BA6-B8A8-D0A79776FE3A}" dt="2023-01-17T17:46:06.744" v="281" actId="113"/>
          <ac:spMkLst>
            <pc:docMk/>
            <pc:sldMk cId="4028033985" sldId="267"/>
            <ac:spMk id="3" creationId="{D2E04899-34E3-D14A-803D-1A5D4E89DB38}"/>
          </ac:spMkLst>
        </pc:spChg>
      </pc:sldChg>
      <pc:sldChg chg="modSp mod">
        <pc:chgData name="Nick Angrignon" userId="c5276f26-d046-4f92-b238-d79b6825869b" providerId="ADAL" clId="{1329E2C7-5E1C-4BA6-B8A8-D0A79776FE3A}" dt="2023-01-17T17:45:59.164" v="280" actId="113"/>
        <pc:sldMkLst>
          <pc:docMk/>
          <pc:sldMk cId="201185011" sldId="270"/>
        </pc:sldMkLst>
        <pc:spChg chg="mod">
          <ac:chgData name="Nick Angrignon" userId="c5276f26-d046-4f92-b238-d79b6825869b" providerId="ADAL" clId="{1329E2C7-5E1C-4BA6-B8A8-D0A79776FE3A}" dt="2023-01-17T17:45:59.164" v="280" actId="113"/>
          <ac:spMkLst>
            <pc:docMk/>
            <pc:sldMk cId="201185011" sldId="270"/>
            <ac:spMk id="3" creationId="{6735A8D5-4415-D1DF-F2D6-6249CD377B64}"/>
          </ac:spMkLst>
        </pc:spChg>
      </pc:sldChg>
      <pc:sldChg chg="modSp mod">
        <pc:chgData name="Nick Angrignon" userId="c5276f26-d046-4f92-b238-d79b6825869b" providerId="ADAL" clId="{1329E2C7-5E1C-4BA6-B8A8-D0A79776FE3A}" dt="2023-01-17T17:45:34.205" v="278" actId="20577"/>
        <pc:sldMkLst>
          <pc:docMk/>
          <pc:sldMk cId="1002226095" sldId="271"/>
        </pc:sldMkLst>
        <pc:spChg chg="mod">
          <ac:chgData name="Nick Angrignon" userId="c5276f26-d046-4f92-b238-d79b6825869b" providerId="ADAL" clId="{1329E2C7-5E1C-4BA6-B8A8-D0A79776FE3A}" dt="2023-01-17T17:45:34.205" v="278" actId="20577"/>
          <ac:spMkLst>
            <pc:docMk/>
            <pc:sldMk cId="1002226095" sldId="271"/>
            <ac:spMk id="3" creationId="{2E9720AA-38C0-18D5-179D-6AE6F3A4F0F1}"/>
          </ac:spMkLst>
        </pc:spChg>
      </pc:sldChg>
      <pc:sldChg chg="modSp mod">
        <pc:chgData name="Nick Angrignon" userId="c5276f26-d046-4f92-b238-d79b6825869b" providerId="ADAL" clId="{1329E2C7-5E1C-4BA6-B8A8-D0A79776FE3A}" dt="2023-01-17T17:45:55.680" v="279" actId="113"/>
        <pc:sldMkLst>
          <pc:docMk/>
          <pc:sldMk cId="3152125769" sldId="278"/>
        </pc:sldMkLst>
        <pc:spChg chg="mod">
          <ac:chgData name="Nick Angrignon" userId="c5276f26-d046-4f92-b238-d79b6825869b" providerId="ADAL" clId="{1329E2C7-5E1C-4BA6-B8A8-D0A79776FE3A}" dt="2023-01-17T17:45:55.680" v="279" actId="113"/>
          <ac:spMkLst>
            <pc:docMk/>
            <pc:sldMk cId="3152125769" sldId="278"/>
            <ac:spMk id="3" creationId="{99C3DF77-55ED-4248-0C76-1BAF18B1CDAD}"/>
          </ac:spMkLst>
        </pc:spChg>
      </pc:sldChg>
      <pc:sldChg chg="modSp mod">
        <pc:chgData name="Nick Angrignon" userId="c5276f26-d046-4f92-b238-d79b6825869b" providerId="ADAL" clId="{1329E2C7-5E1C-4BA6-B8A8-D0A79776FE3A}" dt="2023-01-17T17:43:52.759" v="255" actId="20577"/>
        <pc:sldMkLst>
          <pc:docMk/>
          <pc:sldMk cId="1122963885" sldId="284"/>
        </pc:sldMkLst>
        <pc:spChg chg="mod">
          <ac:chgData name="Nick Angrignon" userId="c5276f26-d046-4f92-b238-d79b6825869b" providerId="ADAL" clId="{1329E2C7-5E1C-4BA6-B8A8-D0A79776FE3A}" dt="2023-01-17T17:43:52.759" v="255" actId="20577"/>
          <ac:spMkLst>
            <pc:docMk/>
            <pc:sldMk cId="1122963885" sldId="284"/>
            <ac:spMk id="3" creationId="{323CD5B7-FB80-4983-2EA3-495FA6F8DAFF}"/>
          </ac:spMkLst>
        </pc:spChg>
      </pc:sldChg>
      <pc:sldChg chg="modSp mod">
        <pc:chgData name="Nick Angrignon" userId="c5276f26-d046-4f92-b238-d79b6825869b" providerId="ADAL" clId="{1329E2C7-5E1C-4BA6-B8A8-D0A79776FE3A}" dt="2023-01-17T17:45:14.296" v="271" actId="113"/>
        <pc:sldMkLst>
          <pc:docMk/>
          <pc:sldMk cId="2510514841" sldId="286"/>
        </pc:sldMkLst>
        <pc:spChg chg="mod">
          <ac:chgData name="Nick Angrignon" userId="c5276f26-d046-4f92-b238-d79b6825869b" providerId="ADAL" clId="{1329E2C7-5E1C-4BA6-B8A8-D0A79776FE3A}" dt="2023-01-17T17:45:14.296" v="271" actId="113"/>
          <ac:spMkLst>
            <pc:docMk/>
            <pc:sldMk cId="2510514841" sldId="286"/>
            <ac:spMk id="3" creationId="{D44B3727-B956-083D-C6D5-5ACD82B9CAC6}"/>
          </ac:spMkLst>
        </pc:spChg>
      </pc:sldChg>
      <pc:sldChg chg="modSp mod">
        <pc:chgData name="Nick Angrignon" userId="c5276f26-d046-4f92-b238-d79b6825869b" providerId="ADAL" clId="{1329E2C7-5E1C-4BA6-B8A8-D0A79776FE3A}" dt="2023-01-17T17:45:07.698" v="270" actId="113"/>
        <pc:sldMkLst>
          <pc:docMk/>
          <pc:sldMk cId="2041376351" sldId="287"/>
        </pc:sldMkLst>
        <pc:spChg chg="mod">
          <ac:chgData name="Nick Angrignon" userId="c5276f26-d046-4f92-b238-d79b6825869b" providerId="ADAL" clId="{1329E2C7-5E1C-4BA6-B8A8-D0A79776FE3A}" dt="2023-01-17T17:45:07.698" v="270" actId="113"/>
          <ac:spMkLst>
            <pc:docMk/>
            <pc:sldMk cId="2041376351" sldId="287"/>
            <ac:spMk id="3" creationId="{36AC9BA0-9CB9-55D5-1AF8-97C75D112C2C}"/>
          </ac:spMkLst>
        </pc:spChg>
      </pc:sldChg>
      <pc:sldChg chg="del">
        <pc:chgData name="Nick Angrignon" userId="c5276f26-d046-4f92-b238-d79b6825869b" providerId="ADAL" clId="{1329E2C7-5E1C-4BA6-B8A8-D0A79776FE3A}" dt="2023-01-17T17:43:02.654" v="228" actId="47"/>
        <pc:sldMkLst>
          <pc:docMk/>
          <pc:sldMk cId="3171605099" sldId="28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3C1D66-1BFC-4807-BCC1-BC96E89118F3}" type="datetimeFigureOut">
              <a:rPr lang="en-CA" smtClean="0"/>
              <a:t>2023-01-17</a:t>
            </a:fld>
            <a:endParaRPr lang="en-CA"/>
          </a:p>
        </p:txBody>
      </p:sp>
      <p:sp>
        <p:nvSpPr>
          <p:cNvPr id="5" name="Footer Placeholder 4"/>
          <p:cNvSpPr>
            <a:spLocks noGrp="1"/>
          </p:cNvSpPr>
          <p:nvPr>
            <p:ph type="ftr" sz="quarter" idx="11"/>
          </p:nvPr>
        </p:nvSpPr>
        <p:spPr>
          <a:xfrm>
            <a:off x="2416500" y="329307"/>
            <a:ext cx="4973915" cy="309201"/>
          </a:xfrm>
        </p:spPr>
        <p:txBody>
          <a:bodyPr/>
          <a:lstStyle/>
          <a:p>
            <a:endParaRPr lang="en-CA"/>
          </a:p>
        </p:txBody>
      </p:sp>
      <p:sp>
        <p:nvSpPr>
          <p:cNvPr id="6" name="Slide Number Placeholder 5"/>
          <p:cNvSpPr>
            <a:spLocks noGrp="1"/>
          </p:cNvSpPr>
          <p:nvPr>
            <p:ph type="sldNum" sz="quarter" idx="12"/>
          </p:nvPr>
        </p:nvSpPr>
        <p:spPr>
          <a:xfrm>
            <a:off x="1437664" y="798973"/>
            <a:ext cx="811019" cy="503578"/>
          </a:xfrm>
        </p:spPr>
        <p:txBody>
          <a:bodyPr/>
          <a:lstStyle/>
          <a:p>
            <a:fld id="{CC948D9B-0E93-4C9C-9A6B-3438F3D84CFB}" type="slidenum">
              <a:rPr lang="en-CA" smtClean="0"/>
              <a:t>‹#›</a:t>
            </a:fld>
            <a:endParaRPr lang="en-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678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C1D66-1BFC-4807-BCC1-BC96E89118F3}" type="datetimeFigureOut">
              <a:rPr lang="en-CA" smtClean="0"/>
              <a:t>2023-01-17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8D9B-0E93-4C9C-9A6B-3438F3D84CFB}" type="slidenum">
              <a:rPr lang="en-CA" smtClean="0"/>
              <a:t>‹#›</a:t>
            </a:fld>
            <a:endParaRPr lang="en-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2746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C1D66-1BFC-4807-BCC1-BC96E89118F3}" type="datetimeFigureOut">
              <a:rPr lang="en-CA" smtClean="0"/>
              <a:t>2023-01-17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8D9B-0E93-4C9C-9A6B-3438F3D84CFB}" type="slidenum">
              <a:rPr lang="en-CA" smtClean="0"/>
              <a:t>‹#›</a:t>
            </a:fld>
            <a:endParaRPr lang="en-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782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C1D66-1BFC-4807-BCC1-BC96E89118F3}" type="datetimeFigureOut">
              <a:rPr lang="en-CA" smtClean="0"/>
              <a:t>2023-01-17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8D9B-0E93-4C9C-9A6B-3438F3D84CFB}" type="slidenum">
              <a:rPr lang="en-CA" smtClean="0"/>
              <a:t>‹#›</a:t>
            </a:fld>
            <a:endParaRPr lang="en-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225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3C1D66-1BFC-4807-BCC1-BC96E89118F3}" type="datetimeFigureOut">
              <a:rPr lang="en-CA" smtClean="0"/>
              <a:t>2023-01-17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C948D9B-0E93-4C9C-9A6B-3438F3D84CFB}" type="slidenum">
              <a:rPr lang="en-CA" smtClean="0"/>
              <a:t>‹#›</a:t>
            </a:fld>
            <a:endParaRPr lang="en-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600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3C1D66-1BFC-4807-BCC1-BC96E89118F3}" type="datetimeFigureOut">
              <a:rPr lang="en-CA" smtClean="0"/>
              <a:t>2023-01-17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948D9B-0E93-4C9C-9A6B-3438F3D84CFB}" type="slidenum">
              <a:rPr lang="en-CA" smtClean="0"/>
              <a:t>‹#›</a:t>
            </a:fld>
            <a:endParaRPr lang="en-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548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C1D66-1BFC-4807-BCC1-BC96E89118F3}" type="datetimeFigureOut">
              <a:rPr lang="en-CA" smtClean="0"/>
              <a:t>2023-01-17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C948D9B-0E93-4C9C-9A6B-3438F3D84CFB}" type="slidenum">
              <a:rPr lang="en-CA" smtClean="0"/>
              <a:t>‹#›</a:t>
            </a:fld>
            <a:endParaRPr lang="en-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3878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3C1D66-1BFC-4807-BCC1-BC96E89118F3}" type="datetimeFigureOut">
              <a:rPr lang="en-CA" smtClean="0"/>
              <a:t>2023-01-17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C948D9B-0E93-4C9C-9A6B-3438F3D84CFB}" type="slidenum">
              <a:rPr lang="en-CA" smtClean="0"/>
              <a:t>‹#›</a:t>
            </a:fld>
            <a:endParaRPr lang="en-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565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3C1D66-1BFC-4807-BCC1-BC96E89118F3}" type="datetimeFigureOut">
              <a:rPr lang="en-CA" smtClean="0"/>
              <a:t>2023-01-17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C948D9B-0E93-4C9C-9A6B-3438F3D84CFB}" type="slidenum">
              <a:rPr lang="en-CA" smtClean="0"/>
              <a:t>‹#›</a:t>
            </a:fld>
            <a:endParaRPr lang="en-CA"/>
          </a:p>
        </p:txBody>
      </p:sp>
    </p:spTree>
    <p:extLst>
      <p:ext uri="{BB962C8B-B14F-4D97-AF65-F5344CB8AC3E}">
        <p14:creationId xmlns:p14="http://schemas.microsoft.com/office/powerpoint/2010/main" val="269712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3C1D66-1BFC-4807-BCC1-BC96E89118F3}" type="datetimeFigureOut">
              <a:rPr lang="en-CA" smtClean="0"/>
              <a:t>2023-01-17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C948D9B-0E93-4C9C-9A6B-3438F3D84CFB}" type="slidenum">
              <a:rPr lang="en-CA" smtClean="0"/>
              <a:t>‹#›</a:t>
            </a:fld>
            <a:endParaRPr lang="en-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732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13C1D66-1BFC-4807-BCC1-BC96E89118F3}" type="datetimeFigureOut">
              <a:rPr lang="en-CA" smtClean="0"/>
              <a:t>2023-01-17</a:t>
            </a:fld>
            <a:endParaRPr lang="en-CA"/>
          </a:p>
        </p:txBody>
      </p:sp>
      <p:sp>
        <p:nvSpPr>
          <p:cNvPr id="6" name="Footer Placeholder 5"/>
          <p:cNvSpPr>
            <a:spLocks noGrp="1"/>
          </p:cNvSpPr>
          <p:nvPr>
            <p:ph type="ftr" sz="quarter" idx="11"/>
          </p:nvPr>
        </p:nvSpPr>
        <p:spPr>
          <a:xfrm>
            <a:off x="1447382" y="318640"/>
            <a:ext cx="5541004" cy="320931"/>
          </a:xfrm>
        </p:spPr>
        <p:txBody>
          <a:bodyPr/>
          <a:lstStyle/>
          <a:p>
            <a:endParaRPr lang="en-CA"/>
          </a:p>
        </p:txBody>
      </p:sp>
      <p:sp>
        <p:nvSpPr>
          <p:cNvPr id="7" name="Slide Number Placeholder 6"/>
          <p:cNvSpPr>
            <a:spLocks noGrp="1"/>
          </p:cNvSpPr>
          <p:nvPr>
            <p:ph type="sldNum" sz="quarter" idx="12"/>
          </p:nvPr>
        </p:nvSpPr>
        <p:spPr/>
        <p:txBody>
          <a:bodyPr/>
          <a:lstStyle/>
          <a:p>
            <a:fld id="{CC948D9B-0E93-4C9C-9A6B-3438F3D84CFB}" type="slidenum">
              <a:rPr lang="en-CA" smtClean="0"/>
              <a:t>‹#›</a:t>
            </a:fld>
            <a:endParaRPr lang="en-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517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13C1D66-1BFC-4807-BCC1-BC96E89118F3}" type="datetimeFigureOut">
              <a:rPr lang="en-CA" smtClean="0"/>
              <a:t>2023-01-17</a:t>
            </a:fld>
            <a:endParaRPr lang="en-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C948D9B-0E93-4C9C-9A6B-3438F3D84CFB}" type="slidenum">
              <a:rPr lang="en-CA" smtClean="0"/>
              <a:t>‹#›</a:t>
            </a:fld>
            <a:endParaRPr lang="en-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65340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B5775-F090-6257-D6C8-C19BBF5BFF21}"/>
              </a:ext>
            </a:extLst>
          </p:cNvPr>
          <p:cNvSpPr>
            <a:spLocks noGrp="1"/>
          </p:cNvSpPr>
          <p:nvPr>
            <p:ph type="title"/>
          </p:nvPr>
        </p:nvSpPr>
        <p:spPr>
          <a:xfrm>
            <a:off x="1451579" y="638437"/>
            <a:ext cx="9603275" cy="1049235"/>
          </a:xfrm>
          <a:noFill/>
        </p:spPr>
        <p:txBody>
          <a:bodyPr anchor="ctr">
            <a:normAutofit fontScale="90000"/>
          </a:bodyPr>
          <a:lstStyle/>
          <a:p>
            <a:pPr algn="ctr"/>
            <a:br>
              <a:rPr lang="en-US" sz="3600" b="1" dirty="0">
                <a:solidFill>
                  <a:srgbClr val="080808"/>
                </a:solidFill>
              </a:rPr>
            </a:br>
            <a:r>
              <a:rPr lang="en-US" sz="3600" b="1" dirty="0">
                <a:solidFill>
                  <a:srgbClr val="080808"/>
                </a:solidFill>
              </a:rPr>
              <a:t>CUPE LOCAL 716 </a:t>
            </a:r>
            <a:br>
              <a:rPr lang="en-US" sz="3600" b="1" dirty="0">
                <a:solidFill>
                  <a:srgbClr val="080808"/>
                </a:solidFill>
              </a:rPr>
            </a:br>
            <a:r>
              <a:rPr lang="en-US" sz="3600" b="1" dirty="0">
                <a:solidFill>
                  <a:srgbClr val="080808"/>
                </a:solidFill>
              </a:rPr>
              <a:t>Richmond School District 38</a:t>
            </a:r>
            <a:endParaRPr lang="en-CA" sz="3600" b="1" dirty="0">
              <a:solidFill>
                <a:srgbClr val="080808"/>
              </a:solidFill>
            </a:endParaRPr>
          </a:p>
        </p:txBody>
      </p:sp>
      <p:sp>
        <p:nvSpPr>
          <p:cNvPr id="3" name="Subtitle 2">
            <a:extLst>
              <a:ext uri="{FF2B5EF4-FFF2-40B4-BE49-F238E27FC236}">
                <a16:creationId xmlns:a16="http://schemas.microsoft.com/office/drawing/2014/main" id="{383474E1-17BD-FF6C-BA01-C0A42F397B67}"/>
              </a:ext>
            </a:extLst>
          </p:cNvPr>
          <p:cNvSpPr>
            <a:spLocks noGrp="1"/>
          </p:cNvSpPr>
          <p:nvPr>
            <p:ph idx="1"/>
          </p:nvPr>
        </p:nvSpPr>
        <p:spPr>
          <a:noFill/>
        </p:spPr>
        <p:txBody>
          <a:bodyPr>
            <a:normAutofit/>
          </a:bodyPr>
          <a:lstStyle/>
          <a:p>
            <a:pPr algn="ctr">
              <a:buFont typeface="Wingdings" panose="05000000000000000000" pitchFamily="2" charset="2"/>
              <a:buChar char="Ø"/>
            </a:pPr>
            <a:endParaRPr lang="en-US" sz="2800" b="1" dirty="0">
              <a:solidFill>
                <a:srgbClr val="080808"/>
              </a:solidFill>
            </a:endParaRPr>
          </a:p>
          <a:p>
            <a:pPr algn="ctr">
              <a:buFont typeface="Wingdings" panose="05000000000000000000" pitchFamily="2" charset="2"/>
              <a:buChar char="Ø"/>
            </a:pPr>
            <a:r>
              <a:rPr lang="en-US" sz="2800" b="1" dirty="0">
                <a:solidFill>
                  <a:srgbClr val="080808"/>
                </a:solidFill>
              </a:rPr>
              <a:t>Term of Agreement</a:t>
            </a:r>
          </a:p>
          <a:p>
            <a:pPr algn="ctr"/>
            <a:endParaRPr lang="en-US" sz="2800" b="1" dirty="0">
              <a:solidFill>
                <a:srgbClr val="080808"/>
              </a:solidFill>
            </a:endParaRPr>
          </a:p>
          <a:p>
            <a:pPr algn="ctr">
              <a:buFont typeface="Wingdings" panose="05000000000000000000" pitchFamily="2" charset="2"/>
              <a:buChar char="Ø"/>
            </a:pPr>
            <a:r>
              <a:rPr lang="en-US" sz="2800" b="1" dirty="0">
                <a:solidFill>
                  <a:srgbClr val="080808"/>
                </a:solidFill>
              </a:rPr>
              <a:t>July 1, 2022 to June 30, 2025</a:t>
            </a:r>
            <a:endParaRPr lang="en-CA" sz="2800" b="1" dirty="0">
              <a:solidFill>
                <a:srgbClr val="080808"/>
              </a:solidFill>
            </a:endParaRPr>
          </a:p>
        </p:txBody>
      </p:sp>
    </p:spTree>
    <p:extLst>
      <p:ext uri="{BB962C8B-B14F-4D97-AF65-F5344CB8AC3E}">
        <p14:creationId xmlns:p14="http://schemas.microsoft.com/office/powerpoint/2010/main" val="349228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49B7E-ECFC-6C8B-7F8A-936F2D1A8D3B}"/>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18</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Statutory Holidays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5BC40663-C8BA-D136-B189-C474D884EA27}"/>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Truth and Reconciliation Day</a:t>
            </a:r>
          </a:p>
          <a:p>
            <a:pPr lvl="1">
              <a:buFont typeface="Wingdings" panose="05000000000000000000" pitchFamily="2" charset="2"/>
              <a:buChar char="Ø"/>
            </a:pPr>
            <a:r>
              <a:rPr lang="en-US" dirty="0">
                <a:solidFill>
                  <a:srgbClr val="080808"/>
                </a:solidFill>
                <a:latin typeface="+mj-lt"/>
                <a:ea typeface="+mj-ea"/>
                <a:cs typeface="+mj-cs"/>
              </a:rPr>
              <a:t>Incorporated into the Statutory Holidays in Article 18</a:t>
            </a:r>
          </a:p>
          <a:p>
            <a:pPr lvl="1">
              <a:buFont typeface="Wingdings" panose="05000000000000000000" pitchFamily="2" charset="2"/>
              <a:buChar char="Ø"/>
            </a:pPr>
            <a:r>
              <a:rPr lang="en-US" dirty="0">
                <a:solidFill>
                  <a:srgbClr val="080808"/>
                </a:solidFill>
                <a:latin typeface="+mj-lt"/>
                <a:ea typeface="+mj-ea"/>
                <a:cs typeface="+mj-cs"/>
              </a:rPr>
              <a:t>If provincial government declares same day on a day other than September 30</a:t>
            </a:r>
            <a:r>
              <a:rPr lang="en-US" baseline="30000" dirty="0">
                <a:solidFill>
                  <a:srgbClr val="080808"/>
                </a:solidFill>
                <a:latin typeface="+mj-lt"/>
                <a:ea typeface="+mj-ea"/>
                <a:cs typeface="+mj-cs"/>
              </a:rPr>
              <a:t>th</a:t>
            </a:r>
            <a:r>
              <a:rPr lang="en-US" dirty="0">
                <a:solidFill>
                  <a:srgbClr val="080808"/>
                </a:solidFill>
                <a:latin typeface="+mj-lt"/>
                <a:ea typeface="+mj-ea"/>
                <a:cs typeface="+mj-cs"/>
              </a:rPr>
              <a:t>, the provincial holiday shall supersede the federal holiday</a:t>
            </a:r>
            <a:endParaRPr lang="en-CA" dirty="0"/>
          </a:p>
        </p:txBody>
      </p:sp>
    </p:spTree>
    <p:extLst>
      <p:ext uri="{BB962C8B-B14F-4D97-AF65-F5344CB8AC3E}">
        <p14:creationId xmlns:p14="http://schemas.microsoft.com/office/powerpoint/2010/main" val="2273046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3DCE-B5C2-8CF8-8CAF-2E07BD49BB6E}"/>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19</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Sick Leave</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DE77D2A8-F0C5-3D37-7020-AD6D74B9B1D8}"/>
              </a:ext>
            </a:extLst>
          </p:cNvPr>
          <p:cNvSpPr>
            <a:spLocks noGrp="1"/>
          </p:cNvSpPr>
          <p:nvPr>
            <p:ph idx="1"/>
          </p:nvPr>
        </p:nvSpPr>
        <p:spPr>
          <a:xfrm>
            <a:off x="1451579" y="2715768"/>
            <a:ext cx="9603275" cy="2750577"/>
          </a:xfrm>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Sick Leave</a:t>
            </a:r>
          </a:p>
          <a:p>
            <a:pPr lvl="1">
              <a:buFont typeface="Wingdings" panose="05000000000000000000" pitchFamily="2" charset="2"/>
              <a:buChar char="Ø"/>
            </a:pPr>
            <a:r>
              <a:rPr lang="en-US" sz="2600" dirty="0">
                <a:solidFill>
                  <a:srgbClr val="080808"/>
                </a:solidFill>
                <a:latin typeface="+mj-lt"/>
                <a:ea typeface="+mj-ea"/>
                <a:cs typeface="+mj-cs"/>
              </a:rPr>
              <a:t>Incorporation of “quarantined” as a legitimate reason for use of sick leave</a:t>
            </a:r>
            <a:endParaRPr lang="en-CA" dirty="0"/>
          </a:p>
        </p:txBody>
      </p:sp>
    </p:spTree>
    <p:extLst>
      <p:ext uri="{BB962C8B-B14F-4D97-AF65-F5344CB8AC3E}">
        <p14:creationId xmlns:p14="http://schemas.microsoft.com/office/powerpoint/2010/main" val="2769673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F3F8-81C4-0197-A073-0CE002388029}"/>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19 </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Employee Benefits</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D2E04899-34E3-D14A-803D-1A5D4E89DB38}"/>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Protective Clothing</a:t>
            </a:r>
          </a:p>
          <a:p>
            <a:pPr lvl="1">
              <a:buFont typeface="Wingdings" panose="05000000000000000000" pitchFamily="2" charset="2"/>
              <a:buChar char="Ø"/>
            </a:pPr>
            <a:r>
              <a:rPr lang="en-US" dirty="0">
                <a:solidFill>
                  <a:srgbClr val="080808"/>
                </a:solidFill>
                <a:latin typeface="+mj-lt"/>
                <a:ea typeface="+mj-ea"/>
                <a:cs typeface="+mj-cs"/>
              </a:rPr>
              <a:t>Smocks available upon request to any employee working in an Industrial Education class</a:t>
            </a:r>
          </a:p>
          <a:p>
            <a:pPr lvl="1">
              <a:buFont typeface="Wingdings" panose="05000000000000000000" pitchFamily="2" charset="2"/>
              <a:buChar char="Ø"/>
            </a:pPr>
            <a:endParaRPr lang="en-CA" dirty="0"/>
          </a:p>
        </p:txBody>
      </p:sp>
    </p:spTree>
    <p:extLst>
      <p:ext uri="{BB962C8B-B14F-4D97-AF65-F5344CB8AC3E}">
        <p14:creationId xmlns:p14="http://schemas.microsoft.com/office/powerpoint/2010/main" val="4028033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F3F8-81C4-0197-A073-0CE002388029}"/>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Service Pay</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39C14190-0C04-7475-7CA4-5C07A6ED3BEA}"/>
              </a:ext>
            </a:extLst>
          </p:cNvPr>
          <p:cNvSpPr>
            <a:spLocks noGrp="1"/>
          </p:cNvSpPr>
          <p:nvPr>
            <p:ph idx="1"/>
          </p:nvPr>
        </p:nvSpPr>
        <p:spPr/>
        <p:txBody>
          <a:bodyPr>
            <a:normAutofit fontScale="92500" lnSpcReduction="20000"/>
          </a:bodyPr>
          <a:lstStyle/>
          <a:p>
            <a:pPr>
              <a:buFont typeface="Wingdings" panose="05000000000000000000" pitchFamily="2" charset="2"/>
              <a:buChar char="Ø"/>
            </a:pPr>
            <a:r>
              <a:rPr lang="en-US" sz="3200" b="1" kern="1200" dirty="0">
                <a:solidFill>
                  <a:srgbClr val="080808"/>
                </a:solidFill>
                <a:latin typeface="+mj-lt"/>
                <a:ea typeface="+mj-ea"/>
                <a:cs typeface="+mj-cs"/>
              </a:rPr>
              <a:t>Effective July 1, 2023:</a:t>
            </a:r>
          </a:p>
          <a:p>
            <a:pPr lvl="1">
              <a:buFont typeface="Wingdings" panose="05000000000000000000" pitchFamily="2" charset="2"/>
              <a:buChar char="Ø"/>
            </a:pPr>
            <a:r>
              <a:rPr lang="en-US" sz="2600" kern="1200" dirty="0">
                <a:solidFill>
                  <a:srgbClr val="080808"/>
                </a:solidFill>
                <a:latin typeface="+mj-lt"/>
                <a:ea typeface="+mj-ea"/>
                <a:cs typeface="+mj-cs"/>
              </a:rPr>
              <a:t>After 10 years of Service - $22.50 per month (increased from $5.00/</a:t>
            </a:r>
            <a:r>
              <a:rPr lang="en-US" sz="2600" kern="1200" dirty="0" err="1">
                <a:solidFill>
                  <a:srgbClr val="080808"/>
                </a:solidFill>
                <a:latin typeface="+mj-lt"/>
                <a:ea typeface="+mj-ea"/>
                <a:cs typeface="+mj-cs"/>
              </a:rPr>
              <a:t>mo</a:t>
            </a:r>
            <a:r>
              <a:rPr lang="en-US" sz="2600" kern="1200" dirty="0">
                <a:solidFill>
                  <a:srgbClr val="080808"/>
                </a:solidFill>
                <a:latin typeface="+mj-lt"/>
                <a:ea typeface="+mj-ea"/>
                <a:cs typeface="+mj-cs"/>
              </a:rPr>
              <a:t>)</a:t>
            </a:r>
          </a:p>
          <a:p>
            <a:pPr lvl="1">
              <a:buFont typeface="Wingdings" panose="05000000000000000000" pitchFamily="2" charset="2"/>
              <a:buChar char="Ø"/>
            </a:pPr>
            <a:r>
              <a:rPr lang="en-US" sz="2600" kern="1200" dirty="0">
                <a:solidFill>
                  <a:srgbClr val="080808"/>
                </a:solidFill>
                <a:latin typeface="+mj-lt"/>
                <a:ea typeface="+mj-ea"/>
                <a:cs typeface="+mj-cs"/>
              </a:rPr>
              <a:t>After 15 years of Service - $30.00 per month (increased from $10/</a:t>
            </a:r>
            <a:r>
              <a:rPr lang="en-US" sz="2600" kern="1200" dirty="0" err="1">
                <a:solidFill>
                  <a:srgbClr val="080808"/>
                </a:solidFill>
                <a:latin typeface="+mj-lt"/>
                <a:ea typeface="+mj-ea"/>
                <a:cs typeface="+mj-cs"/>
              </a:rPr>
              <a:t>mo</a:t>
            </a:r>
            <a:r>
              <a:rPr lang="en-US" sz="2600" kern="1200" dirty="0">
                <a:solidFill>
                  <a:srgbClr val="080808"/>
                </a:solidFill>
                <a:latin typeface="+mj-lt"/>
                <a:ea typeface="+mj-ea"/>
                <a:cs typeface="+mj-cs"/>
              </a:rPr>
              <a:t>)</a:t>
            </a:r>
          </a:p>
          <a:p>
            <a:pPr lvl="1">
              <a:buFont typeface="Wingdings" panose="05000000000000000000" pitchFamily="2" charset="2"/>
              <a:buChar char="Ø"/>
            </a:pPr>
            <a:r>
              <a:rPr lang="en-US" sz="2600" kern="1200" dirty="0">
                <a:solidFill>
                  <a:srgbClr val="080808"/>
                </a:solidFill>
                <a:latin typeface="+mj-lt"/>
                <a:ea typeface="+mj-ea"/>
                <a:cs typeface="+mj-cs"/>
              </a:rPr>
              <a:t>After 20 years of Service - $37.50 per month (new tier)</a:t>
            </a:r>
            <a:br>
              <a:rPr lang="en-US" sz="2600" b="1" kern="1200" dirty="0">
                <a:solidFill>
                  <a:srgbClr val="080808"/>
                </a:solidFill>
                <a:latin typeface="+mj-lt"/>
                <a:ea typeface="+mj-ea"/>
                <a:cs typeface="+mj-cs"/>
              </a:rPr>
            </a:br>
            <a:br>
              <a:rPr lang="en-US" sz="3000" b="1" kern="1200" dirty="0">
                <a:solidFill>
                  <a:srgbClr val="080808"/>
                </a:solidFill>
                <a:latin typeface="+mj-lt"/>
                <a:ea typeface="+mj-ea"/>
                <a:cs typeface="+mj-cs"/>
              </a:rPr>
            </a:br>
            <a:endParaRPr lang="en-CA" dirty="0"/>
          </a:p>
        </p:txBody>
      </p:sp>
    </p:spTree>
    <p:extLst>
      <p:ext uri="{BB962C8B-B14F-4D97-AF65-F5344CB8AC3E}">
        <p14:creationId xmlns:p14="http://schemas.microsoft.com/office/powerpoint/2010/main" val="291076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F3F8-81C4-0197-A073-0CE002388029}"/>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Service Pay</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39C14190-0C04-7475-7CA4-5C07A6ED3BEA}"/>
              </a:ext>
            </a:extLst>
          </p:cNvPr>
          <p:cNvSpPr>
            <a:spLocks noGrp="1"/>
          </p:cNvSpPr>
          <p:nvPr>
            <p:ph idx="1"/>
          </p:nvPr>
        </p:nvSpPr>
        <p:spPr/>
        <p:txBody>
          <a:bodyPr>
            <a:normAutofit/>
          </a:bodyPr>
          <a:lstStyle/>
          <a:p>
            <a:pPr>
              <a:buFont typeface="Wingdings" panose="05000000000000000000" pitchFamily="2" charset="2"/>
              <a:buChar char="Ø"/>
            </a:pPr>
            <a:r>
              <a:rPr lang="en-US" sz="3200" b="1" kern="1200" dirty="0">
                <a:solidFill>
                  <a:srgbClr val="080808"/>
                </a:solidFill>
                <a:latin typeface="+mj-lt"/>
                <a:ea typeface="+mj-ea"/>
                <a:cs typeface="+mj-cs"/>
              </a:rPr>
              <a:t>Effective July 1, 2024:</a:t>
            </a:r>
          </a:p>
          <a:p>
            <a:pPr lvl="1">
              <a:buFont typeface="Wingdings" panose="05000000000000000000" pitchFamily="2" charset="2"/>
              <a:buChar char="Ø"/>
            </a:pPr>
            <a:r>
              <a:rPr lang="en-US" sz="2600" kern="1200" dirty="0">
                <a:solidFill>
                  <a:srgbClr val="080808"/>
                </a:solidFill>
                <a:latin typeface="+mj-lt"/>
                <a:ea typeface="+mj-ea"/>
                <a:cs typeface="+mj-cs"/>
              </a:rPr>
              <a:t>$33,060 to be </a:t>
            </a:r>
            <a:r>
              <a:rPr lang="en-US" sz="2600" dirty="0">
                <a:solidFill>
                  <a:srgbClr val="080808"/>
                </a:solidFill>
                <a:latin typeface="+mj-lt"/>
                <a:ea typeface="+mj-ea"/>
                <a:cs typeface="+mj-cs"/>
              </a:rPr>
              <a:t>distributed to increase evenly all three brackets </a:t>
            </a:r>
          </a:p>
          <a:p>
            <a:pPr lvl="1">
              <a:buFont typeface="Wingdings" panose="05000000000000000000" pitchFamily="2" charset="2"/>
              <a:buChar char="Ø"/>
            </a:pPr>
            <a:r>
              <a:rPr lang="en-US" sz="2600" kern="1200" dirty="0">
                <a:solidFill>
                  <a:srgbClr val="080808"/>
                </a:solidFill>
                <a:latin typeface="+mj-lt"/>
                <a:ea typeface="+mj-ea"/>
                <a:cs typeface="+mj-cs"/>
              </a:rPr>
              <a:t>Final amounts for each tier of service pay will be dependent on the utilization in the previous year</a:t>
            </a:r>
            <a:br>
              <a:rPr lang="en-US" sz="2600" b="1" kern="1200" dirty="0">
                <a:solidFill>
                  <a:srgbClr val="080808"/>
                </a:solidFill>
                <a:latin typeface="+mj-lt"/>
                <a:ea typeface="+mj-ea"/>
                <a:cs typeface="+mj-cs"/>
              </a:rPr>
            </a:br>
            <a:br>
              <a:rPr lang="en-US" sz="3000" b="1" kern="1200" dirty="0">
                <a:solidFill>
                  <a:srgbClr val="080808"/>
                </a:solidFill>
                <a:latin typeface="+mj-lt"/>
                <a:ea typeface="+mj-ea"/>
                <a:cs typeface="+mj-cs"/>
              </a:rPr>
            </a:br>
            <a:endParaRPr lang="en-CA" dirty="0"/>
          </a:p>
        </p:txBody>
      </p:sp>
    </p:spTree>
    <p:extLst>
      <p:ext uri="{BB962C8B-B14F-4D97-AF65-F5344CB8AC3E}">
        <p14:creationId xmlns:p14="http://schemas.microsoft.com/office/powerpoint/2010/main" val="4260963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F3737-040E-7723-B424-33FF8EE647CE}"/>
              </a:ext>
            </a:extLst>
          </p:cNvPr>
          <p:cNvSpPr>
            <a:spLocks noGrp="1"/>
          </p:cNvSpPr>
          <p:nvPr>
            <p:ph type="title"/>
          </p:nvPr>
        </p:nvSpPr>
        <p:spPr>
          <a:noFill/>
        </p:spPr>
        <p:txBody>
          <a:bodyPr vert="horz" lIns="91440" tIns="45720" rIns="91440" bIns="45720" rtlCol="0" anchor="ctr">
            <a:normAutofit fontScale="90000"/>
          </a:bodyPr>
          <a:lstStyle/>
          <a:p>
            <a:pPr algn="ct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t>Article 19</a:t>
            </a: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t>Employee Benefits</a:t>
            </a: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br>
              <a:rPr kumimoji="0" lang="en-US" sz="3600" b="1" i="0" u="none" strike="noStrike" kern="1200" cap="none" spc="0" normalizeH="0" baseline="0" noProof="0" dirty="0">
                <a:ln>
                  <a:noFill/>
                </a:ln>
                <a:solidFill>
                  <a:srgbClr val="080808"/>
                </a:solidFill>
                <a:effectLst/>
                <a:uLnTx/>
                <a:uFillTx/>
                <a:latin typeface="Calibri Light" panose="020F0302020204030204"/>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B362B7FE-EB43-1817-218D-A2913BB5C017}"/>
              </a:ext>
            </a:extLst>
          </p:cNvPr>
          <p:cNvSpPr>
            <a:spLocks noGrp="1"/>
          </p:cNvSpPr>
          <p:nvPr>
            <p:ph idx="1"/>
          </p:nvPr>
        </p:nvSpPr>
        <p:spPr/>
        <p:txBody>
          <a:bodyPr/>
          <a:lstStyle/>
          <a:p>
            <a:pPr>
              <a:buFont typeface="Wingdings" panose="05000000000000000000" pitchFamily="2" charset="2"/>
              <a:buChar char="Ø"/>
            </a:pPr>
            <a:r>
              <a:rPr kumimoji="0" lang="en-US" sz="2800" b="1" i="0" u="none" strike="noStrike" kern="1200" cap="none" spc="0" normalizeH="0" baseline="0" noProof="0" dirty="0">
                <a:ln>
                  <a:noFill/>
                </a:ln>
                <a:solidFill>
                  <a:srgbClr val="080808"/>
                </a:solidFill>
                <a:effectLst/>
                <a:uLnTx/>
                <a:uFillTx/>
                <a:latin typeface="Calibri Light" panose="020F0302020204030204"/>
                <a:ea typeface="+mj-ea"/>
                <a:cs typeface="+mj-cs"/>
              </a:rPr>
              <a:t>Other Allowances and Coverage</a:t>
            </a:r>
          </a:p>
          <a:p>
            <a:pPr lvl="1">
              <a:buFont typeface="Wingdings" panose="05000000000000000000" pitchFamily="2" charset="2"/>
              <a:buChar char="Ø"/>
            </a:pPr>
            <a:r>
              <a:rPr lang="en-US" b="1" dirty="0">
                <a:solidFill>
                  <a:srgbClr val="080808"/>
                </a:solidFill>
                <a:latin typeface="Calibri Light" panose="020F0302020204030204"/>
                <a:ea typeface="+mj-ea"/>
                <a:cs typeface="+mj-cs"/>
              </a:rPr>
              <a:t>Tool allowance – increased from $50/year to $100/</a:t>
            </a:r>
            <a:r>
              <a:rPr lang="en-US" b="1" dirty="0" err="1">
                <a:solidFill>
                  <a:srgbClr val="080808"/>
                </a:solidFill>
                <a:latin typeface="Calibri Light" panose="020F0302020204030204"/>
                <a:ea typeface="+mj-ea"/>
                <a:cs typeface="+mj-cs"/>
              </a:rPr>
              <a:t>yr</a:t>
            </a:r>
            <a:endParaRPr lang="en-US" b="1" dirty="0">
              <a:solidFill>
                <a:srgbClr val="080808"/>
              </a:solidFill>
              <a:latin typeface="Calibri Light" panose="020F0302020204030204"/>
              <a:ea typeface="+mj-ea"/>
              <a:cs typeface="+mj-cs"/>
            </a:endParaRPr>
          </a:p>
          <a:p>
            <a:pPr lvl="1">
              <a:buFont typeface="Wingdings" panose="05000000000000000000" pitchFamily="2" charset="2"/>
              <a:buChar char="Ø"/>
            </a:pPr>
            <a:r>
              <a:rPr lang="en-US" b="1" dirty="0">
                <a:solidFill>
                  <a:srgbClr val="080808"/>
                </a:solidFill>
                <a:latin typeface="Calibri Light" panose="020F0302020204030204"/>
                <a:ea typeface="+mj-ea"/>
                <a:cs typeface="+mj-cs"/>
              </a:rPr>
              <a:t>Work-related clothing allowance – increased from $60/</a:t>
            </a:r>
            <a:r>
              <a:rPr lang="en-US" b="1" dirty="0" err="1">
                <a:solidFill>
                  <a:srgbClr val="080808"/>
                </a:solidFill>
                <a:latin typeface="Calibri Light" panose="020F0302020204030204"/>
                <a:ea typeface="+mj-ea"/>
                <a:cs typeface="+mj-cs"/>
              </a:rPr>
              <a:t>yr</a:t>
            </a:r>
            <a:r>
              <a:rPr lang="en-US" b="1" dirty="0">
                <a:solidFill>
                  <a:srgbClr val="080808"/>
                </a:solidFill>
                <a:latin typeface="Calibri Light" panose="020F0302020204030204"/>
                <a:ea typeface="+mj-ea"/>
                <a:cs typeface="+mj-cs"/>
              </a:rPr>
              <a:t> to $120/</a:t>
            </a:r>
            <a:r>
              <a:rPr lang="en-US" b="1" dirty="0" err="1">
                <a:solidFill>
                  <a:srgbClr val="080808"/>
                </a:solidFill>
                <a:latin typeface="Calibri Light" panose="020F0302020204030204"/>
                <a:ea typeface="+mj-ea"/>
                <a:cs typeface="+mj-cs"/>
              </a:rPr>
              <a:t>yr</a:t>
            </a:r>
            <a:endParaRPr lang="en-US" b="1" dirty="0">
              <a:solidFill>
                <a:srgbClr val="080808"/>
              </a:solidFill>
              <a:latin typeface="Calibri Light" panose="020F0302020204030204"/>
              <a:ea typeface="+mj-ea"/>
              <a:cs typeface="+mj-cs"/>
            </a:endParaRPr>
          </a:p>
          <a:p>
            <a:pPr lvl="1">
              <a:buFont typeface="Wingdings" panose="05000000000000000000" pitchFamily="2" charset="2"/>
              <a:buChar char="Ø"/>
            </a:pPr>
            <a:r>
              <a:rPr lang="en-US" b="1" dirty="0">
                <a:solidFill>
                  <a:srgbClr val="080808"/>
                </a:solidFill>
                <a:latin typeface="Calibri Light" panose="020F0302020204030204"/>
                <a:ea typeface="+mj-ea"/>
                <a:cs typeface="+mj-cs"/>
              </a:rPr>
              <a:t>Safety footwear allowance – increased from $100/</a:t>
            </a:r>
            <a:r>
              <a:rPr lang="en-US" b="1" dirty="0" err="1">
                <a:solidFill>
                  <a:srgbClr val="080808"/>
                </a:solidFill>
                <a:latin typeface="Calibri Light" panose="020F0302020204030204"/>
                <a:ea typeface="+mj-ea"/>
                <a:cs typeface="+mj-cs"/>
              </a:rPr>
              <a:t>yr</a:t>
            </a:r>
            <a:r>
              <a:rPr lang="en-US" b="1" dirty="0">
                <a:solidFill>
                  <a:srgbClr val="080808"/>
                </a:solidFill>
                <a:latin typeface="Calibri Light" panose="020F0302020204030204"/>
                <a:ea typeface="+mj-ea"/>
                <a:cs typeface="+mj-cs"/>
              </a:rPr>
              <a:t> to $200/yr.</a:t>
            </a:r>
          </a:p>
          <a:p>
            <a:pPr lvl="2">
              <a:buFont typeface="Wingdings" panose="05000000000000000000" pitchFamily="2" charset="2"/>
              <a:buChar char="Ø"/>
            </a:pPr>
            <a:r>
              <a:rPr lang="en-US" b="1" dirty="0">
                <a:solidFill>
                  <a:srgbClr val="080808"/>
                </a:solidFill>
                <a:latin typeface="Calibri Light" panose="020F0302020204030204"/>
                <a:ea typeface="+mj-ea"/>
                <a:cs typeface="+mj-cs"/>
              </a:rPr>
              <a:t>Can still be accumulated over a three-year period</a:t>
            </a:r>
          </a:p>
          <a:p>
            <a:pPr lvl="1">
              <a:buFont typeface="Wingdings" panose="05000000000000000000" pitchFamily="2" charset="2"/>
              <a:buChar char="Ø"/>
            </a:pPr>
            <a:r>
              <a:rPr lang="en-US" b="1" dirty="0">
                <a:solidFill>
                  <a:srgbClr val="080808"/>
                </a:solidFill>
                <a:latin typeface="Calibri Light" panose="020F0302020204030204"/>
                <a:ea typeface="+mj-ea"/>
                <a:cs typeface="+mj-cs"/>
              </a:rPr>
              <a:t>Swimsuit allowance – increased from $60/</a:t>
            </a:r>
            <a:r>
              <a:rPr lang="en-US" b="1" dirty="0" err="1">
                <a:solidFill>
                  <a:srgbClr val="080808"/>
                </a:solidFill>
                <a:latin typeface="Calibri Light" panose="020F0302020204030204"/>
                <a:ea typeface="+mj-ea"/>
                <a:cs typeface="+mj-cs"/>
              </a:rPr>
              <a:t>yr</a:t>
            </a:r>
            <a:r>
              <a:rPr lang="en-US" b="1" dirty="0">
                <a:solidFill>
                  <a:srgbClr val="080808"/>
                </a:solidFill>
                <a:latin typeface="Calibri Light" panose="020F0302020204030204"/>
                <a:ea typeface="+mj-ea"/>
                <a:cs typeface="+mj-cs"/>
              </a:rPr>
              <a:t> to $120/</a:t>
            </a:r>
            <a:r>
              <a:rPr lang="en-US" b="1" dirty="0" err="1">
                <a:solidFill>
                  <a:srgbClr val="080808"/>
                </a:solidFill>
                <a:latin typeface="Calibri Light" panose="020F0302020204030204"/>
                <a:ea typeface="+mj-ea"/>
                <a:cs typeface="+mj-cs"/>
              </a:rPr>
              <a:t>yr</a:t>
            </a:r>
            <a:endParaRPr lang="en-US" b="1" dirty="0">
              <a:solidFill>
                <a:srgbClr val="080808"/>
              </a:solidFill>
              <a:latin typeface="Calibri Light" panose="020F0302020204030204"/>
              <a:ea typeface="+mj-ea"/>
              <a:cs typeface="+mj-cs"/>
            </a:endParaRPr>
          </a:p>
        </p:txBody>
      </p:sp>
    </p:spTree>
    <p:extLst>
      <p:ext uri="{BB962C8B-B14F-4D97-AF65-F5344CB8AC3E}">
        <p14:creationId xmlns:p14="http://schemas.microsoft.com/office/powerpoint/2010/main" val="26227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1227-4853-EB1B-7520-8E2CC2D1C9B9}"/>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19</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Employee Benefits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6735A8D5-4415-D1DF-F2D6-6249CD377B64}"/>
              </a:ext>
            </a:extLst>
          </p:cNvPr>
          <p:cNvSpPr>
            <a:spLocks noGrp="1"/>
          </p:cNvSpPr>
          <p:nvPr>
            <p:ph idx="1"/>
          </p:nvPr>
        </p:nvSpPr>
        <p:spPr/>
        <p:txBody>
          <a:bodyPr/>
          <a:lstStyle/>
          <a:p>
            <a:pPr>
              <a:buFont typeface="Wingdings" panose="05000000000000000000" pitchFamily="2" charset="2"/>
              <a:buChar char="Ø"/>
            </a:pPr>
            <a:r>
              <a:rPr lang="en-US" sz="2800" b="1" dirty="0">
                <a:solidFill>
                  <a:srgbClr val="080808"/>
                </a:solidFill>
                <a:latin typeface="+mj-lt"/>
                <a:ea typeface="+mj-ea"/>
                <a:cs typeface="+mj-cs"/>
              </a:rPr>
              <a:t>NEW -</a:t>
            </a:r>
            <a:r>
              <a:rPr lang="en-US" sz="2800" b="1" kern="1200" dirty="0">
                <a:solidFill>
                  <a:srgbClr val="080808"/>
                </a:solidFill>
                <a:latin typeface="+mj-lt"/>
                <a:ea typeface="+mj-ea"/>
                <a:cs typeface="+mj-cs"/>
              </a:rPr>
              <a:t> Education Assistant Practicum Sponsor Premium</a:t>
            </a:r>
          </a:p>
          <a:p>
            <a:pPr lvl="1">
              <a:buFont typeface="Wingdings" panose="05000000000000000000" pitchFamily="2" charset="2"/>
              <a:buChar char="Ø"/>
            </a:pPr>
            <a:r>
              <a:rPr lang="en-US" dirty="0">
                <a:solidFill>
                  <a:srgbClr val="080808"/>
                </a:solidFill>
                <a:latin typeface="+mj-lt"/>
                <a:ea typeface="+mj-ea"/>
                <a:cs typeface="+mj-cs"/>
              </a:rPr>
              <a:t>Education Assistants who sponsor practicum students to receive a $2.00/</a:t>
            </a:r>
            <a:r>
              <a:rPr lang="en-US" dirty="0" err="1">
                <a:solidFill>
                  <a:srgbClr val="080808"/>
                </a:solidFill>
                <a:latin typeface="+mj-lt"/>
                <a:ea typeface="+mj-ea"/>
                <a:cs typeface="+mj-cs"/>
              </a:rPr>
              <a:t>hr</a:t>
            </a:r>
            <a:r>
              <a:rPr lang="en-US" dirty="0">
                <a:solidFill>
                  <a:srgbClr val="080808"/>
                </a:solidFill>
                <a:latin typeface="+mj-lt"/>
                <a:ea typeface="+mj-ea"/>
                <a:cs typeface="+mj-cs"/>
              </a:rPr>
              <a:t> premium for hours spent mentoring.</a:t>
            </a:r>
          </a:p>
          <a:p>
            <a:pPr lvl="1">
              <a:buFont typeface="Wingdings" panose="05000000000000000000" pitchFamily="2" charset="2"/>
              <a:buChar char="Ø"/>
            </a:pPr>
            <a:r>
              <a:rPr lang="en-US" dirty="0">
                <a:solidFill>
                  <a:srgbClr val="080808"/>
                </a:solidFill>
                <a:latin typeface="+mj-lt"/>
                <a:ea typeface="+mj-ea"/>
                <a:cs typeface="+mj-cs"/>
              </a:rPr>
              <a:t>Can be split among EAs (e.g. if 6 hours of mentoring split between 2 EAs, each claims premium for 3 hours), but no simultaneous claiming</a:t>
            </a:r>
            <a:endParaRPr lang="en-CA" dirty="0"/>
          </a:p>
        </p:txBody>
      </p:sp>
    </p:spTree>
    <p:extLst>
      <p:ext uri="{BB962C8B-B14F-4D97-AF65-F5344CB8AC3E}">
        <p14:creationId xmlns:p14="http://schemas.microsoft.com/office/powerpoint/2010/main" val="201185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46DA7-7D6E-B788-51B2-5F8A822F470E}"/>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19</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Employee Benefits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99C3DF77-55ED-4248-0C76-1BAF18B1CDAD}"/>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Transportation Split Shift Premium (Effective July 1, 2024):</a:t>
            </a:r>
          </a:p>
          <a:p>
            <a:pPr lvl="1">
              <a:buFont typeface="Wingdings" panose="05000000000000000000" pitchFamily="2" charset="2"/>
              <a:buChar char="Ø"/>
            </a:pPr>
            <a:r>
              <a:rPr lang="en-US" dirty="0">
                <a:solidFill>
                  <a:srgbClr val="080808"/>
                </a:solidFill>
                <a:latin typeface="+mj-lt"/>
                <a:ea typeface="+mj-ea"/>
                <a:cs typeface="+mj-cs"/>
              </a:rPr>
              <a:t>Employees in Transportation working a split shift with a break of three hours or greater to be paid $1.00/</a:t>
            </a:r>
            <a:r>
              <a:rPr lang="en-US" dirty="0" err="1">
                <a:solidFill>
                  <a:srgbClr val="080808"/>
                </a:solidFill>
                <a:latin typeface="+mj-lt"/>
                <a:ea typeface="+mj-ea"/>
                <a:cs typeface="+mj-cs"/>
              </a:rPr>
              <a:t>hr</a:t>
            </a:r>
            <a:r>
              <a:rPr lang="en-US" dirty="0">
                <a:solidFill>
                  <a:srgbClr val="080808"/>
                </a:solidFill>
                <a:latin typeface="+mj-lt"/>
                <a:ea typeface="+mj-ea"/>
                <a:cs typeface="+mj-cs"/>
              </a:rPr>
              <a:t> premium for all hours worked on the day (not including overtime).</a:t>
            </a:r>
          </a:p>
          <a:p>
            <a:pPr lvl="1">
              <a:buFont typeface="Wingdings" panose="05000000000000000000" pitchFamily="2" charset="2"/>
              <a:buChar char="Ø"/>
            </a:pPr>
            <a:endParaRPr lang="en-CA" dirty="0"/>
          </a:p>
        </p:txBody>
      </p:sp>
    </p:spTree>
    <p:extLst>
      <p:ext uri="{BB962C8B-B14F-4D97-AF65-F5344CB8AC3E}">
        <p14:creationId xmlns:p14="http://schemas.microsoft.com/office/powerpoint/2010/main" val="315212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B4FE-50E4-C5FA-7D39-33725F2565B0}"/>
              </a:ext>
            </a:extLst>
          </p:cNvPr>
          <p:cNvSpPr>
            <a:spLocks noGrp="1"/>
          </p:cNvSpPr>
          <p:nvPr>
            <p:ph type="title"/>
          </p:nvPr>
        </p:nvSpPr>
        <p:spPr>
          <a:xfrm>
            <a:off x="838200" y="365125"/>
            <a:ext cx="10515600" cy="1460499"/>
          </a:xfrm>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20</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Leave of Absence</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7F17EB39-EE6E-6076-CA11-437F4FDFC847}"/>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Supplemental Unemploy</a:t>
            </a:r>
            <a:r>
              <a:rPr lang="en-US" sz="2800" b="1" dirty="0">
                <a:solidFill>
                  <a:srgbClr val="080808"/>
                </a:solidFill>
              </a:rPr>
              <a:t>ment Benefits on Maternity Leave</a:t>
            </a:r>
          </a:p>
          <a:p>
            <a:pPr lvl="1">
              <a:buFont typeface="Wingdings" panose="05000000000000000000" pitchFamily="2" charset="2"/>
              <a:buChar char="Ø"/>
            </a:pPr>
            <a:r>
              <a:rPr lang="en-US" dirty="0">
                <a:solidFill>
                  <a:srgbClr val="080808"/>
                </a:solidFill>
              </a:rPr>
              <a:t>Pregnant employees taking maternity leave entitled to top-up payments to EI as follows:</a:t>
            </a:r>
          </a:p>
          <a:p>
            <a:pPr lvl="2">
              <a:buFont typeface="Wingdings" panose="05000000000000000000" pitchFamily="2" charset="2"/>
              <a:buChar char="Ø"/>
            </a:pPr>
            <a:r>
              <a:rPr lang="en-US" dirty="0">
                <a:solidFill>
                  <a:srgbClr val="080808"/>
                </a:solidFill>
              </a:rPr>
              <a:t>First two weeks: 95% of salary</a:t>
            </a:r>
          </a:p>
          <a:p>
            <a:pPr lvl="2">
              <a:buFont typeface="Wingdings" panose="05000000000000000000" pitchFamily="2" charset="2"/>
              <a:buChar char="Ø"/>
            </a:pPr>
            <a:r>
              <a:rPr lang="en-US" dirty="0">
                <a:solidFill>
                  <a:srgbClr val="080808"/>
                </a:solidFill>
              </a:rPr>
              <a:t>Once on EI maternity benefits, top-up payment to 70% of current salary for fifteen weeks</a:t>
            </a:r>
            <a:endParaRPr lang="en-CA" dirty="0"/>
          </a:p>
        </p:txBody>
      </p:sp>
    </p:spTree>
    <p:extLst>
      <p:ext uri="{BB962C8B-B14F-4D97-AF65-F5344CB8AC3E}">
        <p14:creationId xmlns:p14="http://schemas.microsoft.com/office/powerpoint/2010/main" val="21453732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F23FB-2C8F-E414-E427-0192EE659DAA}"/>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20</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Leave of Absence</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44BF3701-9224-C7D5-B74D-C8A0B1342844}"/>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Cultural Leave Days</a:t>
            </a:r>
          </a:p>
          <a:p>
            <a:pPr lvl="1">
              <a:buFont typeface="Wingdings" panose="05000000000000000000" pitchFamily="2" charset="2"/>
              <a:buChar char="Ø"/>
            </a:pPr>
            <a:r>
              <a:rPr lang="en-US" dirty="0">
                <a:solidFill>
                  <a:srgbClr val="080808"/>
                </a:solidFill>
                <a:latin typeface="+mj-lt"/>
                <a:ea typeface="+mj-ea"/>
                <a:cs typeface="+mj-cs"/>
              </a:rPr>
              <a:t>Indigenous employees entitled to up to two days paid leave per school year to observe or participate in traditional Indigenous activities that connect these employees to their culture and language</a:t>
            </a:r>
          </a:p>
          <a:p>
            <a:pPr lvl="1">
              <a:buFont typeface="Wingdings" panose="05000000000000000000" pitchFamily="2" charset="2"/>
              <a:buChar char="Ø"/>
            </a:pPr>
            <a:r>
              <a:rPr lang="en-US" dirty="0">
                <a:solidFill>
                  <a:srgbClr val="080808"/>
                </a:solidFill>
                <a:latin typeface="+mj-lt"/>
                <a:ea typeface="+mj-ea"/>
                <a:cs typeface="+mj-cs"/>
              </a:rPr>
              <a:t>Two weeks notice required wherever possible. Where events are unpredictable, then as much notice as possible.</a:t>
            </a:r>
            <a:endParaRPr lang="en-CA" dirty="0"/>
          </a:p>
        </p:txBody>
      </p:sp>
    </p:spTree>
    <p:extLst>
      <p:ext uri="{BB962C8B-B14F-4D97-AF65-F5344CB8AC3E}">
        <p14:creationId xmlns:p14="http://schemas.microsoft.com/office/powerpoint/2010/main" val="316752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79D9-765B-1844-C9B5-1870D0A2F1C8}"/>
              </a:ext>
            </a:extLst>
          </p:cNvPr>
          <p:cNvSpPr>
            <a:spLocks noGrp="1"/>
          </p:cNvSpPr>
          <p:nvPr>
            <p:ph type="title"/>
          </p:nvPr>
        </p:nvSpPr>
        <p:spPr>
          <a:noFill/>
        </p:spPr>
        <p:txBody>
          <a:bodyPr vert="horz" lIns="91440" tIns="45720" rIns="91440" bIns="45720" rtlCol="0" anchor="ctr">
            <a:normAutofit/>
          </a:bodyPr>
          <a:lstStyle/>
          <a:p>
            <a:pPr algn="ctr"/>
            <a:r>
              <a:rPr lang="en-US" sz="3600" b="1" kern="1200" dirty="0">
                <a:solidFill>
                  <a:srgbClr val="080808"/>
                </a:solidFill>
                <a:latin typeface="+mj-lt"/>
                <a:ea typeface="+mj-ea"/>
                <a:cs typeface="+mj-cs"/>
              </a:rPr>
              <a:t>Provincial Framework Agreement</a:t>
            </a:r>
          </a:p>
        </p:txBody>
      </p:sp>
      <p:sp>
        <p:nvSpPr>
          <p:cNvPr id="3" name="Content Placeholder 2">
            <a:extLst>
              <a:ext uri="{FF2B5EF4-FFF2-40B4-BE49-F238E27FC236}">
                <a16:creationId xmlns:a16="http://schemas.microsoft.com/office/drawing/2014/main" id="{A3D14153-40A5-C550-6EA5-D4AEB464B49C}"/>
              </a:ext>
            </a:extLst>
          </p:cNvPr>
          <p:cNvSpPr>
            <a:spLocks noGrp="1"/>
          </p:cNvSpPr>
          <p:nvPr>
            <p:ph idx="1"/>
          </p:nvPr>
        </p:nvSpPr>
        <p:spPr/>
        <p:txBody>
          <a:bodyPr/>
          <a:lstStyle/>
          <a:p>
            <a:r>
              <a:rPr lang="en-CA" dirty="0"/>
              <a:t>Incorporate the Provincial Framework into 2022-25 CA</a:t>
            </a:r>
          </a:p>
          <a:p>
            <a:r>
              <a:rPr lang="en-CA" dirty="0"/>
              <a:t>Wage increases:</a:t>
            </a:r>
          </a:p>
          <a:p>
            <a:pPr lvl="1"/>
            <a:r>
              <a:rPr lang="en-CA" dirty="0"/>
              <a:t>2022-23: $0.25 to base rate, then 3.24%</a:t>
            </a:r>
          </a:p>
          <a:p>
            <a:pPr lvl="1"/>
            <a:r>
              <a:rPr lang="en-CA" dirty="0"/>
              <a:t>2023-24: 5.5% minimum, up to 6.75% maximum after COLA applied</a:t>
            </a:r>
          </a:p>
          <a:p>
            <a:pPr lvl="1"/>
            <a:r>
              <a:rPr lang="en-CA" dirty="0"/>
              <a:t>2024-25: 2.0% minimum, up to 3.0% maximum after COLA applied</a:t>
            </a:r>
          </a:p>
        </p:txBody>
      </p:sp>
    </p:spTree>
    <p:extLst>
      <p:ext uri="{BB962C8B-B14F-4D97-AF65-F5344CB8AC3E}">
        <p14:creationId xmlns:p14="http://schemas.microsoft.com/office/powerpoint/2010/main" val="1363770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740B5-45EB-9C58-6247-D3332E649F9D}"/>
              </a:ext>
            </a:extLst>
          </p:cNvPr>
          <p:cNvSpPr>
            <a:spLocks noGrp="1"/>
          </p:cNvSpPr>
          <p:nvPr>
            <p:ph type="title"/>
          </p:nvPr>
        </p:nvSpPr>
        <p:spPr>
          <a:xfrm>
            <a:off x="1451579" y="557631"/>
            <a:ext cx="9603275" cy="1049235"/>
          </a:xfrm>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21</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Promotions, Demotions, Re-Classifications &amp; Layoffs</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E3835271-D71C-7C6F-DBCD-7F1026EB18A0}"/>
              </a:ext>
            </a:extLst>
          </p:cNvPr>
          <p:cNvSpPr>
            <a:spLocks noGrp="1"/>
          </p:cNvSpPr>
          <p:nvPr>
            <p:ph idx="1"/>
          </p:nvPr>
        </p:nvSpPr>
        <p:spPr/>
        <p:txBody>
          <a:bodyPr/>
          <a:lstStyle/>
          <a:p>
            <a:r>
              <a:rPr lang="en-CA" dirty="0"/>
              <a:t>Affirmation that extensions to the time-period to obtain qualifications as per Section 7 of the Article may be extended by mutual agreement of the Union and employer.</a:t>
            </a:r>
          </a:p>
        </p:txBody>
      </p:sp>
    </p:spTree>
    <p:extLst>
      <p:ext uri="{BB962C8B-B14F-4D97-AF65-F5344CB8AC3E}">
        <p14:creationId xmlns:p14="http://schemas.microsoft.com/office/powerpoint/2010/main" val="2973288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5DC5-A265-88B3-4EDE-610D5D60AB7C}"/>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23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General Provisions</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18ABC8E3-72F5-F282-2AF4-8877400492CF}"/>
              </a:ext>
            </a:extLst>
          </p:cNvPr>
          <p:cNvSpPr>
            <a:spLocks noGrp="1"/>
          </p:cNvSpPr>
          <p:nvPr>
            <p:ph idx="1"/>
          </p:nvPr>
        </p:nvSpPr>
        <p:spPr/>
        <p:txBody>
          <a:bodyPr>
            <a:normAutofit/>
          </a:bodyPr>
          <a:lstStyle/>
          <a:p>
            <a:pPr>
              <a:buFont typeface="Wingdings" panose="05000000000000000000" pitchFamily="2" charset="2"/>
              <a:buChar char="Ø"/>
            </a:pPr>
            <a:r>
              <a:rPr lang="en-US" sz="2800" b="1" kern="1200" dirty="0">
                <a:solidFill>
                  <a:srgbClr val="080808"/>
                </a:solidFill>
                <a:latin typeface="+mj-lt"/>
                <a:ea typeface="+mj-ea"/>
                <a:cs typeface="+mj-cs"/>
              </a:rPr>
              <a:t>Travel Allowance</a:t>
            </a:r>
          </a:p>
          <a:p>
            <a:pPr lvl="1">
              <a:buFont typeface="Wingdings" panose="05000000000000000000" pitchFamily="2" charset="2"/>
              <a:buChar char="Ø"/>
            </a:pPr>
            <a:r>
              <a:rPr lang="en-US" sz="2600" kern="1200" dirty="0">
                <a:solidFill>
                  <a:srgbClr val="080808"/>
                </a:solidFill>
                <a:latin typeface="+mj-lt"/>
                <a:ea typeface="+mj-ea"/>
                <a:cs typeface="+mj-cs"/>
              </a:rPr>
              <a:t>Per </a:t>
            </a:r>
            <a:r>
              <a:rPr lang="en-US" sz="2600" kern="1200" dirty="0" err="1">
                <a:solidFill>
                  <a:srgbClr val="080808"/>
                </a:solidFill>
                <a:latin typeface="+mj-lt"/>
                <a:ea typeface="+mj-ea"/>
                <a:cs typeface="+mj-cs"/>
              </a:rPr>
              <a:t>kilometre</a:t>
            </a:r>
            <a:r>
              <a:rPr lang="en-US" sz="2600" kern="1200" dirty="0">
                <a:solidFill>
                  <a:srgbClr val="080808"/>
                </a:solidFill>
                <a:latin typeface="+mj-lt"/>
                <a:ea typeface="+mj-ea"/>
                <a:cs typeface="+mj-cs"/>
              </a:rPr>
              <a:t> rates increased to CRA 2022 guidelines:</a:t>
            </a:r>
          </a:p>
          <a:p>
            <a:pPr lvl="2">
              <a:buFont typeface="Wingdings" panose="05000000000000000000" pitchFamily="2" charset="2"/>
              <a:buChar char="Ø"/>
            </a:pPr>
            <a:r>
              <a:rPr lang="en-US" sz="2400" kern="1200" dirty="0">
                <a:solidFill>
                  <a:srgbClr val="080808"/>
                </a:solidFill>
                <a:latin typeface="+mj-lt"/>
                <a:ea typeface="+mj-ea"/>
                <a:cs typeface="+mj-cs"/>
              </a:rPr>
              <a:t>Less than 8 KM/day:</a:t>
            </a:r>
            <a:br>
              <a:rPr lang="en-US" sz="2400" kern="1200" dirty="0">
                <a:solidFill>
                  <a:srgbClr val="080808"/>
                </a:solidFill>
                <a:latin typeface="+mj-lt"/>
                <a:ea typeface="+mj-ea"/>
                <a:cs typeface="+mj-cs"/>
              </a:rPr>
            </a:br>
            <a:r>
              <a:rPr lang="en-US" sz="2400" u="sng" kern="1200" dirty="0">
                <a:solidFill>
                  <a:srgbClr val="080808"/>
                </a:solidFill>
                <a:latin typeface="+mj-lt"/>
                <a:ea typeface="+mj-ea"/>
                <a:cs typeface="+mj-cs"/>
              </a:rPr>
              <a:t>46</a:t>
            </a:r>
            <a:r>
              <a:rPr lang="en-US" sz="2400" kern="1200" dirty="0">
                <a:solidFill>
                  <a:srgbClr val="080808"/>
                </a:solidFill>
                <a:latin typeface="+mj-lt"/>
                <a:ea typeface="+mj-ea"/>
                <a:cs typeface="+mj-cs"/>
              </a:rPr>
              <a:t> (</a:t>
            </a:r>
            <a:r>
              <a:rPr lang="en-US" sz="2400" dirty="0">
                <a:solidFill>
                  <a:srgbClr val="080808"/>
                </a:solidFill>
                <a:latin typeface="+mj-lt"/>
                <a:ea typeface="+mj-ea"/>
                <a:cs typeface="+mj-cs"/>
              </a:rPr>
              <a:t>previously 23) </a:t>
            </a:r>
            <a:r>
              <a:rPr lang="en-US" sz="2400" kern="1200" dirty="0">
                <a:solidFill>
                  <a:srgbClr val="080808"/>
                </a:solidFill>
                <a:latin typeface="+mj-lt"/>
                <a:ea typeface="+mj-ea"/>
                <a:cs typeface="+mj-cs"/>
              </a:rPr>
              <a:t>cents per KM plus $2.00 per day</a:t>
            </a:r>
          </a:p>
          <a:p>
            <a:pPr lvl="2">
              <a:buFont typeface="Wingdings" panose="05000000000000000000" pitchFamily="2" charset="2"/>
              <a:buChar char="Ø"/>
            </a:pPr>
            <a:r>
              <a:rPr lang="en-US" sz="2400" kern="1200" dirty="0">
                <a:solidFill>
                  <a:srgbClr val="080808"/>
                </a:solidFill>
                <a:latin typeface="+mj-lt"/>
                <a:ea typeface="+mj-ea"/>
                <a:cs typeface="+mj-cs"/>
              </a:rPr>
              <a:t>Greater than 8KM/day:</a:t>
            </a:r>
            <a:br>
              <a:rPr lang="en-US" sz="2400" kern="1200" dirty="0">
                <a:solidFill>
                  <a:srgbClr val="080808"/>
                </a:solidFill>
                <a:latin typeface="+mj-lt"/>
                <a:ea typeface="+mj-ea"/>
                <a:cs typeface="+mj-cs"/>
              </a:rPr>
            </a:br>
            <a:r>
              <a:rPr lang="en-US" sz="2400" u="sng" kern="1200" dirty="0">
                <a:solidFill>
                  <a:srgbClr val="080808"/>
                </a:solidFill>
                <a:latin typeface="+mj-lt"/>
                <a:ea typeface="+mj-ea"/>
                <a:cs typeface="+mj-cs"/>
              </a:rPr>
              <a:t>61</a:t>
            </a:r>
            <a:r>
              <a:rPr lang="en-US" sz="2400" kern="1200" dirty="0">
                <a:solidFill>
                  <a:srgbClr val="080808"/>
                </a:solidFill>
                <a:latin typeface="+mj-lt"/>
                <a:ea typeface="+mj-ea"/>
                <a:cs typeface="+mj-cs"/>
              </a:rPr>
              <a:t> (previously 50) cents per KM</a:t>
            </a:r>
            <a:endParaRPr lang="en-CA" dirty="0"/>
          </a:p>
        </p:txBody>
      </p:sp>
    </p:spTree>
    <p:extLst>
      <p:ext uri="{BB962C8B-B14F-4D97-AF65-F5344CB8AC3E}">
        <p14:creationId xmlns:p14="http://schemas.microsoft.com/office/powerpoint/2010/main" val="3362314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7A814-1E19-14F4-AE56-CB73D8A836D7}"/>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Call-Out, Standby &amp; Overtime – Regular Employees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F6EA1A84-29BB-0330-BF50-ECE9C514671F}"/>
              </a:ext>
            </a:extLst>
          </p:cNvPr>
          <p:cNvSpPr>
            <a:spLocks noGrp="1"/>
          </p:cNvSpPr>
          <p:nvPr>
            <p:ph idx="1"/>
          </p:nvPr>
        </p:nvSpPr>
        <p:spPr>
          <a:xfrm>
            <a:off x="838200" y="2596895"/>
            <a:ext cx="10515600" cy="3435101"/>
          </a:xfrm>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Meal Allowance</a:t>
            </a:r>
            <a:endParaRPr lang="en-US" sz="2800" b="1" dirty="0">
              <a:solidFill>
                <a:srgbClr val="080808"/>
              </a:solidFill>
              <a:latin typeface="+mj-lt"/>
              <a:ea typeface="+mj-ea"/>
              <a:cs typeface="+mj-cs"/>
            </a:endParaRPr>
          </a:p>
          <a:p>
            <a:pPr lvl="1">
              <a:buFont typeface="Wingdings" panose="05000000000000000000" pitchFamily="2" charset="2"/>
              <a:buChar char="Ø"/>
            </a:pPr>
            <a:r>
              <a:rPr lang="en-US" sz="2600" dirty="0">
                <a:solidFill>
                  <a:srgbClr val="080808"/>
                </a:solidFill>
                <a:latin typeface="+mj-lt"/>
                <a:ea typeface="+mj-ea"/>
                <a:cs typeface="+mj-cs"/>
              </a:rPr>
              <a:t>Increased from $10.00 to $20.00</a:t>
            </a:r>
            <a:endParaRPr lang="en-CA" dirty="0"/>
          </a:p>
        </p:txBody>
      </p:sp>
    </p:spTree>
    <p:extLst>
      <p:ext uri="{BB962C8B-B14F-4D97-AF65-F5344CB8AC3E}">
        <p14:creationId xmlns:p14="http://schemas.microsoft.com/office/powerpoint/2010/main" val="642336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5F3BC-BD9B-3542-F8A5-EB9825F11AC6}"/>
              </a:ext>
            </a:extLst>
          </p:cNvPr>
          <p:cNvSpPr>
            <a:spLocks noGrp="1"/>
          </p:cNvSpPr>
          <p:nvPr>
            <p:ph type="title"/>
          </p:nvPr>
        </p:nvSpPr>
        <p:spPr>
          <a:xfrm>
            <a:off x="838200" y="365126"/>
            <a:ext cx="10515600" cy="538124"/>
          </a:xfrm>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23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General Provisions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84977508-AF18-E34B-0E2F-0C912F7B0A81}"/>
              </a:ext>
            </a:extLst>
          </p:cNvPr>
          <p:cNvSpPr>
            <a:spLocks noGrp="1"/>
          </p:cNvSpPr>
          <p:nvPr>
            <p:ph idx="1"/>
          </p:nvPr>
        </p:nvSpPr>
        <p:spPr>
          <a:xfrm>
            <a:off x="838200" y="2478023"/>
            <a:ext cx="10515600" cy="3698939"/>
          </a:xfrm>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Courses</a:t>
            </a:r>
            <a:endParaRPr lang="en-US" sz="2800" b="1" dirty="0">
              <a:solidFill>
                <a:srgbClr val="080808"/>
              </a:solidFill>
              <a:latin typeface="+mj-lt"/>
              <a:ea typeface="+mj-ea"/>
              <a:cs typeface="+mj-cs"/>
            </a:endParaRPr>
          </a:p>
          <a:p>
            <a:pPr lvl="1">
              <a:buFont typeface="Wingdings" panose="05000000000000000000" pitchFamily="2" charset="2"/>
              <a:buChar char="Ø"/>
            </a:pPr>
            <a:r>
              <a:rPr lang="en-US" sz="2600" kern="1200" dirty="0">
                <a:solidFill>
                  <a:srgbClr val="080808"/>
                </a:solidFill>
                <a:latin typeface="+mj-lt"/>
                <a:ea typeface="+mj-ea"/>
                <a:cs typeface="+mj-cs"/>
              </a:rPr>
              <a:t>An employee that is sent or requested to attend a course by the Board shall be paid for the entirety of the time spent in attendance</a:t>
            </a:r>
            <a:endParaRPr lang="en-CA" dirty="0"/>
          </a:p>
        </p:txBody>
      </p:sp>
    </p:spTree>
    <p:extLst>
      <p:ext uri="{BB962C8B-B14F-4D97-AF65-F5344CB8AC3E}">
        <p14:creationId xmlns:p14="http://schemas.microsoft.com/office/powerpoint/2010/main" val="1425450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41227-4853-EB1B-7520-8E2CC2D1C9B9}"/>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Housekeeping</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2E9720AA-38C0-18D5-179D-6AE6F3A4F0F1}"/>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Health and Safety</a:t>
            </a:r>
          </a:p>
          <a:p>
            <a:pPr lvl="1">
              <a:buFont typeface="Wingdings" panose="05000000000000000000" pitchFamily="2" charset="2"/>
              <a:buChar char="Ø"/>
            </a:pPr>
            <a:r>
              <a:rPr lang="en-US" dirty="0">
                <a:solidFill>
                  <a:srgbClr val="080808"/>
                </a:solidFill>
                <a:latin typeface="+mj-lt"/>
                <a:ea typeface="+mj-ea"/>
                <a:cs typeface="+mj-cs"/>
              </a:rPr>
              <a:t>Incorporation of new </a:t>
            </a:r>
            <a:r>
              <a:rPr lang="en-US" dirty="0" err="1">
                <a:solidFill>
                  <a:srgbClr val="080808"/>
                </a:solidFill>
                <a:latin typeface="+mj-lt"/>
                <a:ea typeface="+mj-ea"/>
                <a:cs typeface="+mj-cs"/>
              </a:rPr>
              <a:t>WorksafeBC</a:t>
            </a:r>
            <a:r>
              <a:rPr lang="en-US" dirty="0">
                <a:solidFill>
                  <a:srgbClr val="080808"/>
                </a:solidFill>
                <a:latin typeface="+mj-lt"/>
                <a:ea typeface="+mj-ea"/>
                <a:cs typeface="+mj-cs"/>
              </a:rPr>
              <a:t> Right to Refuse Unsafe Work language:</a:t>
            </a:r>
          </a:p>
          <a:p>
            <a:pPr lvl="2">
              <a:buFont typeface="Wingdings" panose="05000000000000000000" pitchFamily="2" charset="2"/>
              <a:buChar char="Ø"/>
            </a:pPr>
            <a:r>
              <a:rPr lang="en-US" dirty="0">
                <a:solidFill>
                  <a:srgbClr val="080808"/>
                </a:solidFill>
                <a:latin typeface="+mj-lt"/>
                <a:ea typeface="+mj-ea"/>
                <a:cs typeface="+mj-cs"/>
              </a:rPr>
              <a:t>If a worker exercises their Right to Refuse Unsafe Work, no one else required or permitted to do the work unless:</a:t>
            </a:r>
          </a:p>
          <a:p>
            <a:pPr lvl="3">
              <a:buFont typeface="Wingdings" panose="05000000000000000000" pitchFamily="2" charset="2"/>
              <a:buChar char="Ø"/>
            </a:pPr>
            <a:r>
              <a:rPr lang="en-US" dirty="0">
                <a:solidFill>
                  <a:srgbClr val="080808"/>
                </a:solidFill>
                <a:latin typeface="+mj-lt"/>
                <a:ea typeface="+mj-ea"/>
                <a:cs typeface="+mj-cs"/>
              </a:rPr>
              <a:t>The matter has been resolved, or</a:t>
            </a:r>
          </a:p>
          <a:p>
            <a:pPr lvl="3">
              <a:buFont typeface="Wingdings" panose="05000000000000000000" pitchFamily="2" charset="2"/>
              <a:buChar char="Ø"/>
            </a:pPr>
            <a:r>
              <a:rPr lang="en-US" dirty="0">
                <a:solidFill>
                  <a:srgbClr val="080808"/>
                </a:solidFill>
                <a:latin typeface="+mj-lt"/>
                <a:ea typeface="+mj-ea"/>
                <a:cs typeface="+mj-cs"/>
              </a:rPr>
              <a:t>The employer has advised the new worker of the refusal, the unsafe condition reported, the reasons why the work would not create an undue hazard to the health and safety of the new worker or any other person, and the right of the worker to refuse unsafe work:</a:t>
            </a:r>
            <a:endParaRPr lang="en-CA" dirty="0"/>
          </a:p>
        </p:txBody>
      </p:sp>
    </p:spTree>
    <p:extLst>
      <p:ext uri="{BB962C8B-B14F-4D97-AF65-F5344CB8AC3E}">
        <p14:creationId xmlns:p14="http://schemas.microsoft.com/office/powerpoint/2010/main" val="1002226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84EC-BF2C-51D6-0468-8DD303AC649B}"/>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General Provisions</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D625707B-AF18-60D8-C032-7B6217399B74}"/>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Support Staff Professional Development </a:t>
            </a:r>
            <a:r>
              <a:rPr lang="en-US" sz="2800" b="1" dirty="0">
                <a:solidFill>
                  <a:srgbClr val="080808"/>
                </a:solidFill>
                <a:latin typeface="+mj-lt"/>
                <a:ea typeface="+mj-ea"/>
                <a:cs typeface="+mj-cs"/>
              </a:rPr>
              <a:t>Fund:</a:t>
            </a:r>
          </a:p>
          <a:p>
            <a:pPr lvl="1">
              <a:buFont typeface="Wingdings" panose="05000000000000000000" pitchFamily="2" charset="2"/>
              <a:buChar char="Ø"/>
            </a:pPr>
            <a:r>
              <a:rPr lang="en-US" b="1" dirty="0">
                <a:solidFill>
                  <a:srgbClr val="080808"/>
                </a:solidFill>
                <a:latin typeface="+mj-lt"/>
                <a:ea typeface="+mj-ea"/>
                <a:cs typeface="+mj-cs"/>
              </a:rPr>
              <a:t>Effective July 1, 2023 – fund created and $10,600 allocated.</a:t>
            </a:r>
          </a:p>
          <a:p>
            <a:pPr lvl="1">
              <a:buFont typeface="Wingdings" panose="05000000000000000000" pitchFamily="2" charset="2"/>
              <a:buChar char="Ø"/>
            </a:pPr>
            <a:r>
              <a:rPr lang="en-US" b="1" dirty="0">
                <a:solidFill>
                  <a:srgbClr val="080808"/>
                </a:solidFill>
                <a:latin typeface="+mj-lt"/>
                <a:ea typeface="+mj-ea"/>
                <a:cs typeface="+mj-cs"/>
              </a:rPr>
              <a:t>Effective July 1, 2024 – annual allocation increased to $20,500</a:t>
            </a:r>
          </a:p>
          <a:p>
            <a:pPr lvl="1">
              <a:buFont typeface="Wingdings" panose="05000000000000000000" pitchFamily="2" charset="2"/>
              <a:buChar char="Ø"/>
            </a:pPr>
            <a:r>
              <a:rPr lang="en-US" b="1" dirty="0">
                <a:solidFill>
                  <a:srgbClr val="080808"/>
                </a:solidFill>
                <a:latin typeface="+mj-lt"/>
                <a:ea typeface="+mj-ea"/>
                <a:cs typeface="+mj-cs"/>
              </a:rPr>
              <a:t>Joint committee established to coordinate training and administer each years funds</a:t>
            </a:r>
          </a:p>
          <a:p>
            <a:pPr lvl="1">
              <a:buFont typeface="Wingdings" panose="05000000000000000000" pitchFamily="2" charset="2"/>
              <a:buChar char="Ø"/>
            </a:pPr>
            <a:r>
              <a:rPr lang="en-US" b="1" dirty="0">
                <a:solidFill>
                  <a:srgbClr val="080808"/>
                </a:solidFill>
                <a:latin typeface="+mj-lt"/>
                <a:ea typeface="+mj-ea"/>
                <a:cs typeface="+mj-cs"/>
              </a:rPr>
              <a:t>Surplus funds shall accumulate and be rolled to the next year’s allocation.</a:t>
            </a:r>
            <a:endParaRPr lang="en-CA" dirty="0"/>
          </a:p>
        </p:txBody>
      </p:sp>
    </p:spTree>
    <p:extLst>
      <p:ext uri="{BB962C8B-B14F-4D97-AF65-F5344CB8AC3E}">
        <p14:creationId xmlns:p14="http://schemas.microsoft.com/office/powerpoint/2010/main" val="3419824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DCD4A-8F59-217B-B421-CAC0668DBD5C}"/>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24</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Definitions of Positions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A89FC8B9-9728-FD95-7F6A-CE884AB81608}"/>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c) Maintenance</a:t>
            </a:r>
          </a:p>
          <a:p>
            <a:pPr lvl="1">
              <a:buFont typeface="Wingdings" panose="05000000000000000000" pitchFamily="2" charset="2"/>
              <a:buChar char="Ø"/>
            </a:pPr>
            <a:r>
              <a:rPr lang="en-US" b="1" dirty="0">
                <a:solidFill>
                  <a:srgbClr val="080808"/>
                </a:solidFill>
                <a:latin typeface="+mj-lt"/>
                <a:ea typeface="+mj-ea"/>
                <a:cs typeface="+mj-cs"/>
              </a:rPr>
              <a:t>Housekeeping – revise Tradesman to Tradesperson</a:t>
            </a:r>
          </a:p>
          <a:p>
            <a:pPr lvl="1">
              <a:buFont typeface="Wingdings" panose="05000000000000000000" pitchFamily="2" charset="2"/>
              <a:buChar char="Ø"/>
            </a:pPr>
            <a:r>
              <a:rPr lang="en-US" b="1" dirty="0">
                <a:solidFill>
                  <a:srgbClr val="080808"/>
                </a:solidFill>
                <a:latin typeface="+mj-lt"/>
                <a:ea typeface="+mj-ea"/>
                <a:cs typeface="+mj-cs"/>
              </a:rPr>
              <a:t>Tradesperson defined as any person employed in a position designated by the Industry Training Authority/</a:t>
            </a:r>
            <a:r>
              <a:rPr lang="en-US" b="1" dirty="0" err="1">
                <a:solidFill>
                  <a:srgbClr val="080808"/>
                </a:solidFill>
                <a:latin typeface="+mj-lt"/>
                <a:ea typeface="+mj-ea"/>
                <a:cs typeface="+mj-cs"/>
              </a:rPr>
              <a:t>SkilledTradesBC</a:t>
            </a:r>
            <a:r>
              <a:rPr lang="en-US" b="1" dirty="0">
                <a:solidFill>
                  <a:srgbClr val="080808"/>
                </a:solidFill>
                <a:latin typeface="+mj-lt"/>
                <a:ea typeface="+mj-ea"/>
                <a:cs typeface="+mj-cs"/>
              </a:rPr>
              <a:t> as a Red Seal trade.</a:t>
            </a:r>
            <a:endParaRPr lang="en-CA" dirty="0"/>
          </a:p>
        </p:txBody>
      </p:sp>
    </p:spTree>
    <p:extLst>
      <p:ext uri="{BB962C8B-B14F-4D97-AF65-F5344CB8AC3E}">
        <p14:creationId xmlns:p14="http://schemas.microsoft.com/office/powerpoint/2010/main" val="336455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A2688-2781-653A-FFBB-796728A59733}"/>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25</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Service Improvement Allocation</a:t>
            </a:r>
          </a:p>
        </p:txBody>
      </p:sp>
      <p:sp>
        <p:nvSpPr>
          <p:cNvPr id="3" name="Content Placeholder 2">
            <a:extLst>
              <a:ext uri="{FF2B5EF4-FFF2-40B4-BE49-F238E27FC236}">
                <a16:creationId xmlns:a16="http://schemas.microsoft.com/office/drawing/2014/main" id="{323CD5B7-FB80-4983-2EA3-495FA6F8DAFF}"/>
              </a:ext>
            </a:extLst>
          </p:cNvPr>
          <p:cNvSpPr>
            <a:spLocks noGrp="1"/>
          </p:cNvSpPr>
          <p:nvPr>
            <p:ph idx="1"/>
          </p:nvPr>
        </p:nvSpPr>
        <p:spPr>
          <a:xfrm>
            <a:off x="1451579" y="2395728"/>
            <a:ext cx="9603275" cy="3070617"/>
          </a:xfrm>
        </p:spPr>
        <p:txBody>
          <a:bodyPr>
            <a:normAutofit/>
          </a:bodyPr>
          <a:lstStyle/>
          <a:p>
            <a:r>
              <a:rPr lang="en-CA" sz="2800" dirty="0"/>
              <a:t>Continuation of previously-negotiated allocation ($260,000) to add 30 minutes per week to the hours of work of full-time regular (i.e. 31 hrs/</a:t>
            </a:r>
            <a:r>
              <a:rPr lang="en-CA" sz="2800" dirty="0" err="1"/>
              <a:t>wk</a:t>
            </a:r>
            <a:r>
              <a:rPr lang="en-CA" sz="2800" dirty="0"/>
              <a:t>) Education Assistants</a:t>
            </a:r>
          </a:p>
        </p:txBody>
      </p:sp>
    </p:spTree>
    <p:extLst>
      <p:ext uri="{BB962C8B-B14F-4D97-AF65-F5344CB8AC3E}">
        <p14:creationId xmlns:p14="http://schemas.microsoft.com/office/powerpoint/2010/main" val="1122963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D2287-8C42-0783-EDB8-7B6B7F1BAC09}"/>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Labour Market Adjustment for Tradespersons</a:t>
            </a: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B8C0FF1A-8E09-5125-518A-D2610844E576}"/>
              </a:ext>
            </a:extLst>
          </p:cNvPr>
          <p:cNvSpPr>
            <a:spLocks noGrp="1"/>
          </p:cNvSpPr>
          <p:nvPr>
            <p:ph idx="1"/>
          </p:nvPr>
        </p:nvSpPr>
        <p:spPr/>
        <p:txBody>
          <a:bodyPr/>
          <a:lstStyle/>
          <a:p>
            <a:pPr>
              <a:buFont typeface="Wingdings" panose="05000000000000000000" pitchFamily="2" charset="2"/>
              <a:buChar char="Ø"/>
            </a:pPr>
            <a:r>
              <a:rPr lang="en-US" sz="2800" kern="1200" dirty="0">
                <a:solidFill>
                  <a:srgbClr val="080808"/>
                </a:solidFill>
                <a:latin typeface="+mj-lt"/>
                <a:ea typeface="+mj-ea"/>
                <a:cs typeface="+mj-cs"/>
              </a:rPr>
              <a:t>$1.00 per hour recruitment/retention supplementary pay shall be provided to all Tradesperson position(s) and the related Foreperson position(s)</a:t>
            </a:r>
            <a:endParaRPr lang="en-CA" dirty="0"/>
          </a:p>
        </p:txBody>
      </p:sp>
    </p:spTree>
    <p:extLst>
      <p:ext uri="{BB962C8B-B14F-4D97-AF65-F5344CB8AC3E}">
        <p14:creationId xmlns:p14="http://schemas.microsoft.com/office/powerpoint/2010/main" val="28623605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632D8-FC2B-BD10-D0C1-24E0571477C7}"/>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Letter of Understanding re: secondary seniority calculation</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FED375D3-902F-28B5-0B92-830B7168556F}"/>
              </a:ext>
            </a:extLst>
          </p:cNvPr>
          <p:cNvSpPr>
            <a:spLocks noGrp="1"/>
          </p:cNvSpPr>
          <p:nvPr>
            <p:ph idx="1"/>
          </p:nvPr>
        </p:nvSpPr>
        <p:spPr/>
        <p:txBody>
          <a:bodyPr/>
          <a:lstStyle/>
          <a:p>
            <a:pPr>
              <a:buFont typeface="Wingdings" panose="05000000000000000000" pitchFamily="2" charset="2"/>
              <a:buChar char="Ø"/>
            </a:pPr>
            <a:r>
              <a:rPr lang="en-CA" dirty="0"/>
              <a:t>New LOU</a:t>
            </a:r>
          </a:p>
          <a:p>
            <a:pPr>
              <a:buFont typeface="Wingdings" panose="05000000000000000000" pitchFamily="2" charset="2"/>
              <a:buChar char="Ø"/>
            </a:pPr>
            <a:r>
              <a:rPr lang="en-CA" dirty="0"/>
              <a:t>$9000 set aside to modernize </a:t>
            </a:r>
            <a:r>
              <a:rPr lang="en-CA" dirty="0" err="1"/>
              <a:t>Atrieve</a:t>
            </a:r>
            <a:r>
              <a:rPr lang="en-CA" dirty="0"/>
              <a:t> for more regular reporting of secondary seniority.</a:t>
            </a:r>
          </a:p>
          <a:p>
            <a:pPr>
              <a:buFont typeface="Wingdings" panose="05000000000000000000" pitchFamily="2" charset="2"/>
              <a:buChar char="Ø"/>
            </a:pPr>
            <a:r>
              <a:rPr lang="en-CA" dirty="0"/>
              <a:t>Secondary seniority reports are currently generated twice per year. Reporting will increase in frequency to, at minimum, quarterly.</a:t>
            </a:r>
          </a:p>
        </p:txBody>
      </p:sp>
    </p:spTree>
    <p:extLst>
      <p:ext uri="{BB962C8B-B14F-4D97-AF65-F5344CB8AC3E}">
        <p14:creationId xmlns:p14="http://schemas.microsoft.com/office/powerpoint/2010/main" val="1871159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79D9-765B-1844-C9B5-1870D0A2F1C8}"/>
              </a:ext>
            </a:extLst>
          </p:cNvPr>
          <p:cNvSpPr>
            <a:spLocks noGrp="1"/>
          </p:cNvSpPr>
          <p:nvPr>
            <p:ph type="title"/>
          </p:nvPr>
        </p:nvSpPr>
        <p:spPr>
          <a:xfrm>
            <a:off x="838200" y="365126"/>
            <a:ext cx="10515600" cy="1460500"/>
          </a:xfrm>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Equity and Inclusion</a:t>
            </a:r>
            <a:br>
              <a:rPr lang="en-US" sz="3600" b="1" kern="1200" dirty="0">
                <a:solidFill>
                  <a:srgbClr val="080808"/>
                </a:solidFill>
                <a:latin typeface="+mj-lt"/>
                <a:ea typeface="+mj-ea"/>
                <a:cs typeface="+mj-cs"/>
              </a:rPr>
            </a:br>
            <a:br>
              <a:rPr lang="en-US" sz="3600" kern="1200" dirty="0">
                <a:solidFill>
                  <a:srgbClr val="080808"/>
                </a:solidFill>
                <a:latin typeface="+mj-lt"/>
                <a:ea typeface="+mj-ea"/>
                <a:cs typeface="+mj-cs"/>
              </a:rPr>
            </a:br>
            <a:endParaRPr lang="en-US" sz="3600"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CC76A519-D554-256F-CAA2-C92E5C2399B7}"/>
              </a:ext>
            </a:extLst>
          </p:cNvPr>
          <p:cNvSpPr>
            <a:spLocks noGrp="1"/>
          </p:cNvSpPr>
          <p:nvPr>
            <p:ph idx="1"/>
          </p:nvPr>
        </p:nvSpPr>
        <p:spPr/>
        <p:txBody>
          <a:bodyPr/>
          <a:lstStyle/>
          <a:p>
            <a:pPr>
              <a:buFont typeface="Wingdings" panose="05000000000000000000" pitchFamily="2" charset="2"/>
              <a:buChar char="Ø"/>
            </a:pPr>
            <a:r>
              <a:rPr lang="en-US" sz="2400" dirty="0"/>
              <a:t>Rename Article 3 as above</a:t>
            </a:r>
          </a:p>
          <a:p>
            <a:pPr>
              <a:buFont typeface="Wingdings" panose="05000000000000000000" pitchFamily="2" charset="2"/>
              <a:buChar char="Ø"/>
            </a:pPr>
            <a:r>
              <a:rPr lang="en-US" sz="2400" dirty="0"/>
              <a:t>Sec. 1: Gender Neutral Pronouns – utilize throughout Collective Agreement</a:t>
            </a:r>
          </a:p>
          <a:p>
            <a:pPr>
              <a:buFont typeface="Wingdings" panose="05000000000000000000" pitchFamily="2" charset="2"/>
              <a:buChar char="Ø"/>
            </a:pPr>
            <a:r>
              <a:rPr lang="en-US" sz="2400" dirty="0"/>
              <a:t>Article 23, Sec. 14 (Race Relations) moved and renamed to Article 3, Sec. 2 (No Discrimination)</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66184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325EE-1AEA-5FDF-CE3A-E0AC23DFBEE1}"/>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Letter of Understanding</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Re: Business Assistant Hours</a:t>
            </a:r>
          </a:p>
        </p:txBody>
      </p:sp>
      <p:sp>
        <p:nvSpPr>
          <p:cNvPr id="3" name="Content Placeholder 2">
            <a:extLst>
              <a:ext uri="{FF2B5EF4-FFF2-40B4-BE49-F238E27FC236}">
                <a16:creationId xmlns:a16="http://schemas.microsoft.com/office/drawing/2014/main" id="{1226BC8A-4B32-98DB-3229-A5B3CCC47652}"/>
              </a:ext>
            </a:extLst>
          </p:cNvPr>
          <p:cNvSpPr>
            <a:spLocks noGrp="1"/>
          </p:cNvSpPr>
          <p:nvPr>
            <p:ph idx="1"/>
          </p:nvPr>
        </p:nvSpPr>
        <p:spPr/>
        <p:txBody>
          <a:bodyPr/>
          <a:lstStyle/>
          <a:p>
            <a:r>
              <a:rPr lang="en-CA" dirty="0"/>
              <a:t>New LOU</a:t>
            </a:r>
          </a:p>
          <a:p>
            <a:r>
              <a:rPr lang="en-CA" dirty="0"/>
              <a:t>One additional hour per week for Business Assistants, averaged over 5 days (i.e. 7.2 hours per day, 36 hours per week)</a:t>
            </a:r>
          </a:p>
          <a:p>
            <a:r>
              <a:rPr lang="en-CA" dirty="0"/>
              <a:t>Overtime incurred after 7.2 hours worked.</a:t>
            </a:r>
          </a:p>
          <a:p>
            <a:endParaRPr lang="en-CA" dirty="0"/>
          </a:p>
        </p:txBody>
      </p:sp>
    </p:spTree>
    <p:extLst>
      <p:ext uri="{BB962C8B-B14F-4D97-AF65-F5344CB8AC3E}">
        <p14:creationId xmlns:p14="http://schemas.microsoft.com/office/powerpoint/2010/main" val="1926436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F674A-4DEA-4434-4DED-E4205161957C}"/>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Salary Schedule A and</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 Salary Schedule B</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F184DB94-8A29-0E2B-27CB-03171E7B71DE}"/>
              </a:ext>
            </a:extLst>
          </p:cNvPr>
          <p:cNvSpPr>
            <a:spLocks noGrp="1"/>
          </p:cNvSpPr>
          <p:nvPr>
            <p:ph idx="1"/>
          </p:nvPr>
        </p:nvSpPr>
        <p:spPr/>
        <p:txBody>
          <a:bodyPr/>
          <a:lstStyle/>
          <a:p>
            <a:pPr>
              <a:buFont typeface="Wingdings" panose="05000000000000000000" pitchFamily="2" charset="2"/>
              <a:buChar char="Ø"/>
            </a:pPr>
            <a:r>
              <a:rPr lang="en-US" sz="2800" kern="1200" dirty="0">
                <a:solidFill>
                  <a:srgbClr val="080808"/>
                </a:solidFill>
                <a:latin typeface="+mj-lt"/>
                <a:ea typeface="+mj-ea"/>
                <a:cs typeface="+mj-cs"/>
              </a:rPr>
              <a:t>To be updated as per the wage increases agreed to in the Provincia</a:t>
            </a:r>
            <a:r>
              <a:rPr lang="en-US" sz="2800" dirty="0">
                <a:solidFill>
                  <a:srgbClr val="080808"/>
                </a:solidFill>
                <a:latin typeface="+mj-lt"/>
                <a:ea typeface="+mj-ea"/>
                <a:cs typeface="+mj-cs"/>
              </a:rPr>
              <a:t>l Framework Agreement</a:t>
            </a:r>
            <a:endParaRPr lang="en-CA" dirty="0"/>
          </a:p>
        </p:txBody>
      </p:sp>
    </p:spTree>
    <p:extLst>
      <p:ext uri="{BB962C8B-B14F-4D97-AF65-F5344CB8AC3E}">
        <p14:creationId xmlns:p14="http://schemas.microsoft.com/office/powerpoint/2010/main" val="3703521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6E21-C266-9130-06D2-D740917D5911}"/>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Salary schedule ‘b’</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D44B3727-B956-083D-C6D5-5ACD82B9CAC6}"/>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Increase to Custodial allowances:</a:t>
            </a:r>
          </a:p>
          <a:p>
            <a:pPr lvl="1">
              <a:buFont typeface="Wingdings" panose="05000000000000000000" pitchFamily="2" charset="2"/>
              <a:buChar char="Ø"/>
            </a:pPr>
            <a:r>
              <a:rPr lang="en-US" sz="2600" kern="1200" dirty="0">
                <a:solidFill>
                  <a:srgbClr val="080808"/>
                </a:solidFill>
                <a:latin typeface="+mj-lt"/>
                <a:ea typeface="+mj-ea"/>
                <a:cs typeface="+mj-cs"/>
              </a:rPr>
              <a:t>Custodian 18+ Rooms </a:t>
            </a:r>
            <a:r>
              <a:rPr lang="en-US" sz="2600" dirty="0">
                <a:solidFill>
                  <a:srgbClr val="080808"/>
                </a:solidFill>
                <a:latin typeface="+mj-lt"/>
                <a:ea typeface="+mj-ea"/>
                <a:cs typeface="+mj-cs"/>
              </a:rPr>
              <a:t>- </a:t>
            </a:r>
            <a:r>
              <a:rPr lang="en-US" sz="2600" kern="1200" dirty="0">
                <a:solidFill>
                  <a:srgbClr val="080808"/>
                </a:solidFill>
                <a:latin typeface="+mj-lt"/>
                <a:ea typeface="+mj-ea"/>
                <a:cs typeface="+mj-cs"/>
              </a:rPr>
              <a:t>$40.90 bi-weekly (up from $20.45)</a:t>
            </a:r>
            <a:endParaRPr lang="en-US" sz="2600" dirty="0">
              <a:solidFill>
                <a:srgbClr val="080808"/>
              </a:solidFill>
              <a:latin typeface="+mj-lt"/>
              <a:ea typeface="+mj-ea"/>
              <a:cs typeface="+mj-cs"/>
            </a:endParaRPr>
          </a:p>
          <a:p>
            <a:pPr lvl="1">
              <a:buFont typeface="Wingdings" panose="05000000000000000000" pitchFamily="2" charset="2"/>
              <a:buChar char="Ø"/>
            </a:pPr>
            <a:r>
              <a:rPr lang="en-US" sz="2600" kern="1200" dirty="0">
                <a:solidFill>
                  <a:srgbClr val="080808"/>
                </a:solidFill>
                <a:latin typeface="+mj-lt"/>
                <a:ea typeface="+mj-ea"/>
                <a:cs typeface="+mj-cs"/>
              </a:rPr>
              <a:t>Solo Custodian - $24.20 bi-weekly (up from $12.10)</a:t>
            </a:r>
            <a:endParaRPr lang="en-CA" dirty="0"/>
          </a:p>
        </p:txBody>
      </p:sp>
    </p:spTree>
    <p:extLst>
      <p:ext uri="{BB962C8B-B14F-4D97-AF65-F5344CB8AC3E}">
        <p14:creationId xmlns:p14="http://schemas.microsoft.com/office/powerpoint/2010/main" val="25105148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7DE1-8EB9-7973-7A91-A4C93E4B52C1}"/>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Salary Schedule B</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36AC9BA0-9CB9-55D5-1AF8-97C75D112C2C}"/>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A.S.T.T. allowance:</a:t>
            </a:r>
          </a:p>
          <a:p>
            <a:pPr lvl="1">
              <a:buFont typeface="Wingdings" panose="05000000000000000000" pitchFamily="2" charset="2"/>
              <a:buChar char="Ø"/>
            </a:pPr>
            <a:r>
              <a:rPr lang="en-US" sz="2600" kern="1200" dirty="0">
                <a:solidFill>
                  <a:srgbClr val="080808"/>
                </a:solidFill>
                <a:latin typeface="+mj-lt"/>
                <a:ea typeface="+mj-ea"/>
                <a:cs typeface="+mj-cs"/>
              </a:rPr>
              <a:t>For employees required to hold an ASTT certification:</a:t>
            </a:r>
          </a:p>
          <a:p>
            <a:pPr lvl="2">
              <a:buFont typeface="Wingdings" panose="05000000000000000000" pitchFamily="2" charset="2"/>
              <a:buChar char="Ø"/>
            </a:pPr>
            <a:r>
              <a:rPr lang="en-US" sz="2400" kern="1200" dirty="0">
                <a:solidFill>
                  <a:srgbClr val="080808"/>
                </a:solidFill>
                <a:latin typeface="+mj-lt"/>
                <a:ea typeface="+mj-ea"/>
                <a:cs typeface="+mj-cs"/>
              </a:rPr>
              <a:t>Retroactive to July 1, 2022: $150/</a:t>
            </a:r>
            <a:r>
              <a:rPr lang="en-US" sz="2400" kern="1200" dirty="0" err="1">
                <a:solidFill>
                  <a:srgbClr val="080808"/>
                </a:solidFill>
                <a:latin typeface="+mj-lt"/>
                <a:ea typeface="+mj-ea"/>
                <a:cs typeface="+mj-cs"/>
              </a:rPr>
              <a:t>yr</a:t>
            </a:r>
            <a:endParaRPr lang="en-US" sz="2400" kern="1200" dirty="0">
              <a:solidFill>
                <a:srgbClr val="080808"/>
              </a:solidFill>
              <a:latin typeface="+mj-lt"/>
              <a:ea typeface="+mj-ea"/>
              <a:cs typeface="+mj-cs"/>
            </a:endParaRPr>
          </a:p>
          <a:p>
            <a:pPr lvl="2">
              <a:buFont typeface="Wingdings" panose="05000000000000000000" pitchFamily="2" charset="2"/>
              <a:buChar char="Ø"/>
            </a:pPr>
            <a:r>
              <a:rPr lang="en-US" sz="2400" kern="1200" dirty="0">
                <a:solidFill>
                  <a:srgbClr val="080808"/>
                </a:solidFill>
                <a:latin typeface="+mj-lt"/>
                <a:ea typeface="+mj-ea"/>
                <a:cs typeface="+mj-cs"/>
              </a:rPr>
              <a:t>Effective July 1, 2024: $300/</a:t>
            </a:r>
            <a:r>
              <a:rPr lang="en-US" sz="2400" kern="1200" dirty="0" err="1">
                <a:solidFill>
                  <a:srgbClr val="080808"/>
                </a:solidFill>
                <a:latin typeface="+mj-lt"/>
                <a:ea typeface="+mj-ea"/>
                <a:cs typeface="+mj-cs"/>
              </a:rPr>
              <a:t>yr</a:t>
            </a:r>
            <a:endParaRPr lang="en-CA" dirty="0"/>
          </a:p>
        </p:txBody>
      </p:sp>
    </p:spTree>
    <p:extLst>
      <p:ext uri="{BB962C8B-B14F-4D97-AF65-F5344CB8AC3E}">
        <p14:creationId xmlns:p14="http://schemas.microsoft.com/office/powerpoint/2010/main" val="2041376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5698-685E-F4EC-D9B1-779AF7D996E0}"/>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Letter of Understanding</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47F6F746-18D5-2C81-FDC9-F0F6D2C23DEB}"/>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Re: 2025 CUPE-SD 38 Collective Bargaining</a:t>
            </a:r>
          </a:p>
          <a:p>
            <a:pPr>
              <a:buFont typeface="Wingdings" panose="05000000000000000000" pitchFamily="2" charset="2"/>
              <a:buChar char="Ø"/>
            </a:pPr>
            <a:r>
              <a:rPr lang="en-US" sz="2800" dirty="0">
                <a:solidFill>
                  <a:srgbClr val="080808"/>
                </a:solidFill>
                <a:latin typeface="+mj-lt"/>
                <a:ea typeface="+mj-ea"/>
                <a:cs typeface="+mj-cs"/>
              </a:rPr>
              <a:t>The Parties acknowledge the one-off expense of $9000 in 2024-2025 leaves an ongoing $9000 unallocated</a:t>
            </a:r>
          </a:p>
          <a:p>
            <a:pPr>
              <a:buFont typeface="Wingdings" panose="05000000000000000000" pitchFamily="2" charset="2"/>
              <a:buChar char="Ø"/>
            </a:pPr>
            <a:r>
              <a:rPr lang="en-US" sz="2800" dirty="0">
                <a:solidFill>
                  <a:srgbClr val="080808"/>
                </a:solidFill>
                <a:latin typeface="+mj-lt"/>
                <a:ea typeface="+mj-ea"/>
                <a:cs typeface="+mj-cs"/>
              </a:rPr>
              <a:t>Allocation of said $9000 to be bargained by the Parties’ respective committees in next round of bargaining.</a:t>
            </a:r>
            <a:endParaRPr lang="en-CA" dirty="0"/>
          </a:p>
        </p:txBody>
      </p:sp>
      <p:sp>
        <p:nvSpPr>
          <p:cNvPr id="4" name="TextBox 3">
            <a:extLst>
              <a:ext uri="{FF2B5EF4-FFF2-40B4-BE49-F238E27FC236}">
                <a16:creationId xmlns:a16="http://schemas.microsoft.com/office/drawing/2014/main" id="{13479754-71D0-92DE-6047-C45F01093A06}"/>
              </a:ext>
            </a:extLst>
          </p:cNvPr>
          <p:cNvSpPr txBox="1"/>
          <p:nvPr/>
        </p:nvSpPr>
        <p:spPr>
          <a:xfrm>
            <a:off x="10693516" y="5807988"/>
            <a:ext cx="977040" cy="369332"/>
          </a:xfrm>
          <a:prstGeom prst="rect">
            <a:avLst/>
          </a:prstGeom>
          <a:noFill/>
        </p:spPr>
        <p:txBody>
          <a:bodyPr wrap="square" rtlCol="0">
            <a:spAutoFit/>
          </a:bodyPr>
          <a:lstStyle/>
          <a:p>
            <a:r>
              <a:rPr lang="en-US" sz="900" dirty="0"/>
              <a:t>NA/mlp</a:t>
            </a:r>
          </a:p>
          <a:p>
            <a:r>
              <a:rPr lang="en-US" sz="900" dirty="0"/>
              <a:t>COPE*491</a:t>
            </a:r>
          </a:p>
        </p:txBody>
      </p:sp>
    </p:spTree>
    <p:extLst>
      <p:ext uri="{BB962C8B-B14F-4D97-AF65-F5344CB8AC3E}">
        <p14:creationId xmlns:p14="http://schemas.microsoft.com/office/powerpoint/2010/main" val="244439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379D9-765B-1844-C9B5-1870D0A2F1C8}"/>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Equity and Inclusion</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39DBBD23-FADE-68C6-CD16-4168FD6D8144}"/>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sz="2800" kern="1200" dirty="0">
                <a:solidFill>
                  <a:srgbClr val="080808"/>
                </a:solidFill>
                <a:latin typeface="+mj-lt"/>
                <a:ea typeface="+mj-ea"/>
                <a:cs typeface="+mj-cs"/>
              </a:rPr>
              <a:t>No Discrimination – affirm that discrimination on the basis of protected grounds in the Human Rights Code prohibited in the workplace</a:t>
            </a:r>
          </a:p>
          <a:p>
            <a:pPr>
              <a:buFont typeface="Wingdings" panose="05000000000000000000" pitchFamily="2" charset="2"/>
              <a:buChar char="Ø"/>
            </a:pPr>
            <a:r>
              <a:rPr lang="en-US" sz="2800" dirty="0">
                <a:solidFill>
                  <a:srgbClr val="080808"/>
                </a:solidFill>
                <a:latin typeface="+mj-lt"/>
                <a:ea typeface="+mj-ea"/>
                <a:cs typeface="+mj-cs"/>
              </a:rPr>
              <a:t>Protected grounds: age, ancestry, </a:t>
            </a:r>
            <a:r>
              <a:rPr lang="en-US" sz="2800" dirty="0" err="1">
                <a:solidFill>
                  <a:srgbClr val="080808"/>
                </a:solidFill>
                <a:latin typeface="+mj-lt"/>
                <a:ea typeface="+mj-ea"/>
                <a:cs typeface="+mj-cs"/>
              </a:rPr>
              <a:t>colour</a:t>
            </a:r>
            <a:r>
              <a:rPr lang="en-US" sz="2800" dirty="0">
                <a:solidFill>
                  <a:srgbClr val="080808"/>
                </a:solidFill>
                <a:latin typeface="+mj-lt"/>
                <a:ea typeface="+mj-ea"/>
                <a:cs typeface="+mj-cs"/>
              </a:rPr>
              <a:t>, family status, gender identity or expression, indigenous identity, marital status, mental or physical disability, place of origin, political belief, race, religion, sex, sexual orientation.</a:t>
            </a:r>
            <a:endParaRPr lang="en-CA" dirty="0"/>
          </a:p>
        </p:txBody>
      </p:sp>
    </p:spTree>
    <p:extLst>
      <p:ext uri="{BB962C8B-B14F-4D97-AF65-F5344CB8AC3E}">
        <p14:creationId xmlns:p14="http://schemas.microsoft.com/office/powerpoint/2010/main" val="69352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2CA7-AC66-CC08-094E-8C5E81C3DAE2}"/>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11</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Para-Educators Hours of Work &amp; Overtime</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Hours of Work &amp; Overtime</a:t>
            </a:r>
          </a:p>
        </p:txBody>
      </p:sp>
      <p:sp>
        <p:nvSpPr>
          <p:cNvPr id="3" name="Content Placeholder 2">
            <a:extLst>
              <a:ext uri="{FF2B5EF4-FFF2-40B4-BE49-F238E27FC236}">
                <a16:creationId xmlns:a16="http://schemas.microsoft.com/office/drawing/2014/main" id="{536B0350-DB26-EC96-4CB4-7B3816DDB7F1}"/>
              </a:ext>
            </a:extLst>
          </p:cNvPr>
          <p:cNvSpPr>
            <a:spLocks noGrp="1"/>
          </p:cNvSpPr>
          <p:nvPr>
            <p:ph idx="1"/>
          </p:nvPr>
        </p:nvSpPr>
        <p:spPr>
          <a:xfrm>
            <a:off x="1451579" y="2962656"/>
            <a:ext cx="9603275" cy="2503689"/>
          </a:xfrm>
        </p:spPr>
        <p:txBody>
          <a:bodyPr>
            <a:normAutofit/>
          </a:bodyPr>
          <a:lstStyle/>
          <a:p>
            <a:r>
              <a:rPr lang="en-CA" sz="2400" dirty="0"/>
              <a:t>Employees requested to be in attendance to develop or discuss IEPs and Individual Safe Work Instructions or equivalent shall do so on Board time</a:t>
            </a:r>
          </a:p>
          <a:p>
            <a:r>
              <a:rPr lang="en-CA" sz="2400" dirty="0"/>
              <a:t>Employer to make all reasonable efforts to ensure staff assigned with students are invited to participate in development and revision of the above plans</a:t>
            </a:r>
          </a:p>
        </p:txBody>
      </p:sp>
    </p:spTree>
    <p:extLst>
      <p:ext uri="{BB962C8B-B14F-4D97-AF65-F5344CB8AC3E}">
        <p14:creationId xmlns:p14="http://schemas.microsoft.com/office/powerpoint/2010/main" val="327290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3840-E935-A8B1-E751-2A7CFAE12263}"/>
              </a:ext>
            </a:extLst>
          </p:cNvPr>
          <p:cNvSpPr>
            <a:spLocks noGrp="1"/>
          </p:cNvSpPr>
          <p:nvPr>
            <p:ph type="title"/>
          </p:nvPr>
        </p:nvSpPr>
        <p:spPr>
          <a:noFill/>
        </p:spPr>
        <p:txBody>
          <a:bodyPr vert="horz" lIns="91440" tIns="45720" rIns="91440" bIns="45720" rtlCol="0" anchor="ctr">
            <a:normAutofit fontScale="90000"/>
          </a:bodyPr>
          <a:lstStyle/>
          <a:p>
            <a:pPr algn="ctr"/>
            <a:r>
              <a:rPr lang="en-US" sz="3600" b="1" kern="1200" dirty="0">
                <a:solidFill>
                  <a:srgbClr val="080808"/>
                </a:solidFill>
                <a:latin typeface="+mj-lt"/>
                <a:ea typeface="+mj-ea"/>
                <a:cs typeface="+mj-cs"/>
              </a:rPr>
              <a:t>Article 13</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Standby Allowance</a:t>
            </a:r>
          </a:p>
        </p:txBody>
      </p:sp>
      <p:sp>
        <p:nvSpPr>
          <p:cNvPr id="3" name="Content Placeholder 2">
            <a:extLst>
              <a:ext uri="{FF2B5EF4-FFF2-40B4-BE49-F238E27FC236}">
                <a16:creationId xmlns:a16="http://schemas.microsoft.com/office/drawing/2014/main" id="{D0A517D7-C346-24BD-6240-71FD4E1BF8A3}"/>
              </a:ext>
            </a:extLst>
          </p:cNvPr>
          <p:cNvSpPr>
            <a:spLocks noGrp="1"/>
          </p:cNvSpPr>
          <p:nvPr>
            <p:ph idx="1"/>
          </p:nvPr>
        </p:nvSpPr>
        <p:spPr>
          <a:xfrm>
            <a:off x="1451579" y="2606040"/>
            <a:ext cx="9603275" cy="2860305"/>
          </a:xfrm>
        </p:spPr>
        <p:txBody>
          <a:bodyPr>
            <a:normAutofit/>
          </a:bodyPr>
          <a:lstStyle/>
          <a:p>
            <a:r>
              <a:rPr lang="en-CA" sz="2400" dirty="0"/>
              <a:t>Standby allowance revised so that relief staff are no longer prorated to $7/day of standby – now entitled to full $100/bi-weekly allowance</a:t>
            </a:r>
          </a:p>
          <a:p>
            <a:r>
              <a:rPr lang="en-CA" sz="2400" dirty="0"/>
              <a:t>Relief tradespersons take vehicles home only when on call</a:t>
            </a:r>
          </a:p>
        </p:txBody>
      </p:sp>
    </p:spTree>
    <p:extLst>
      <p:ext uri="{BB962C8B-B14F-4D97-AF65-F5344CB8AC3E}">
        <p14:creationId xmlns:p14="http://schemas.microsoft.com/office/powerpoint/2010/main" val="3591366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FEEF-F156-3D15-A443-95D5A56E93C9}"/>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14</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Hours of Work</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b="1"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8BC71216-87D9-0BA2-AFEE-2E9698230449}"/>
              </a:ext>
            </a:extLst>
          </p:cNvPr>
          <p:cNvSpPr>
            <a:spLocks noGrp="1"/>
          </p:cNvSpPr>
          <p:nvPr>
            <p:ph idx="1"/>
          </p:nvPr>
        </p:nvSpPr>
        <p:spPr/>
        <p:txBody>
          <a:bodyPr/>
          <a:lstStyle/>
          <a:p>
            <a:pPr>
              <a:buFont typeface="Wingdings" panose="05000000000000000000" pitchFamily="2" charset="2"/>
              <a:buChar char="Ø"/>
            </a:pPr>
            <a:r>
              <a:rPr lang="en-US" sz="2800" b="1" kern="1200" dirty="0">
                <a:solidFill>
                  <a:srgbClr val="080808"/>
                </a:solidFill>
                <a:latin typeface="+mj-lt"/>
                <a:ea typeface="+mj-ea"/>
                <a:cs typeface="+mj-cs"/>
              </a:rPr>
              <a:t>New Section 5 - Inclement Weather</a:t>
            </a:r>
            <a:endParaRPr lang="en-CA" sz="2800" b="1" kern="1200" dirty="0">
              <a:solidFill>
                <a:srgbClr val="080808"/>
              </a:solidFill>
              <a:latin typeface="+mj-lt"/>
              <a:ea typeface="+mj-ea"/>
              <a:cs typeface="+mj-cs"/>
            </a:endParaRPr>
          </a:p>
          <a:p>
            <a:pPr lvl="1">
              <a:buFont typeface="Wingdings" panose="05000000000000000000" pitchFamily="2" charset="2"/>
              <a:buChar char="Ø"/>
            </a:pPr>
            <a:r>
              <a:rPr lang="en-CA" sz="2600" dirty="0">
                <a:solidFill>
                  <a:srgbClr val="080808"/>
                </a:solidFill>
                <a:latin typeface="+mj-lt"/>
                <a:ea typeface="+mj-ea"/>
                <a:cs typeface="+mj-cs"/>
              </a:rPr>
              <a:t>Required Services Staff (including but not limited to Grounds, EAOSS, and Daytime Ops Foreperson) granted paid day off in lieu when reporting to work on a school-closure day due to inclement weather</a:t>
            </a:r>
          </a:p>
          <a:p>
            <a:pPr lvl="1">
              <a:buFont typeface="Wingdings" panose="05000000000000000000" pitchFamily="2" charset="2"/>
              <a:buChar char="Ø"/>
            </a:pPr>
            <a:r>
              <a:rPr lang="en-CA" sz="2600" kern="1200" dirty="0">
                <a:solidFill>
                  <a:srgbClr val="080808"/>
                </a:solidFill>
                <a:latin typeface="+mj-lt"/>
                <a:ea typeface="+mj-ea"/>
                <a:cs typeface="+mj-cs"/>
              </a:rPr>
              <a:t>Day in lieu must be taken by </a:t>
            </a:r>
            <a:r>
              <a:rPr lang="en-CA" sz="2600" dirty="0">
                <a:solidFill>
                  <a:srgbClr val="080808"/>
                </a:solidFill>
                <a:latin typeface="+mj-lt"/>
                <a:ea typeface="+mj-ea"/>
                <a:cs typeface="+mj-cs"/>
              </a:rPr>
              <a:t>end of school year (June 30)</a:t>
            </a:r>
            <a:endParaRPr lang="en-US" sz="2600" kern="1200" dirty="0">
              <a:solidFill>
                <a:srgbClr val="080808"/>
              </a:solidFill>
              <a:latin typeface="+mj-lt"/>
              <a:ea typeface="+mj-ea"/>
              <a:cs typeface="+mj-cs"/>
            </a:endParaRPr>
          </a:p>
        </p:txBody>
      </p:sp>
    </p:spTree>
    <p:extLst>
      <p:ext uri="{BB962C8B-B14F-4D97-AF65-F5344CB8AC3E}">
        <p14:creationId xmlns:p14="http://schemas.microsoft.com/office/powerpoint/2010/main" val="2787219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FBB29-DE15-D6E8-E087-F99E28F05C76}"/>
              </a:ext>
            </a:extLst>
          </p:cNvPr>
          <p:cNvSpPr>
            <a:spLocks noGrp="1"/>
          </p:cNvSpPr>
          <p:nvPr>
            <p:ph type="title"/>
          </p:nvPr>
        </p:nvSpPr>
        <p:spPr>
          <a:noFill/>
        </p:spPr>
        <p:txBody>
          <a:bodyPr vert="horz" lIns="91440" tIns="45720" rIns="91440" bIns="45720" rtlCol="0" anchor="ctr">
            <a:normAutofit fontScale="90000"/>
          </a:bodyPr>
          <a:lstStyle/>
          <a:p>
            <a:pPr algn="ct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Article 16</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Annual Vacation Entitlement</a:t>
            </a:r>
            <a:br>
              <a:rPr lang="en-US" sz="3600" b="1" kern="1200" dirty="0">
                <a:solidFill>
                  <a:srgbClr val="080808"/>
                </a:solidFill>
                <a:latin typeface="+mj-lt"/>
                <a:ea typeface="+mj-ea"/>
                <a:cs typeface="+mj-cs"/>
              </a:rPr>
            </a:br>
            <a:br>
              <a:rPr lang="en-US" sz="3600" b="1" kern="1200" dirty="0">
                <a:solidFill>
                  <a:srgbClr val="080808"/>
                </a:solidFill>
                <a:latin typeface="+mj-lt"/>
                <a:ea typeface="+mj-ea"/>
                <a:cs typeface="+mj-cs"/>
              </a:rPr>
            </a:br>
            <a:endParaRPr lang="en-US" sz="3600" kern="1200" dirty="0">
              <a:solidFill>
                <a:srgbClr val="080808"/>
              </a:solidFill>
              <a:latin typeface="+mj-lt"/>
              <a:ea typeface="+mj-ea"/>
              <a:cs typeface="+mj-cs"/>
            </a:endParaRPr>
          </a:p>
        </p:txBody>
      </p:sp>
      <p:sp>
        <p:nvSpPr>
          <p:cNvPr id="3" name="Content Placeholder 2">
            <a:extLst>
              <a:ext uri="{FF2B5EF4-FFF2-40B4-BE49-F238E27FC236}">
                <a16:creationId xmlns:a16="http://schemas.microsoft.com/office/drawing/2014/main" id="{91A4D6CE-4C05-BF7A-9FE9-4E0846510700}"/>
              </a:ext>
            </a:extLst>
          </p:cNvPr>
          <p:cNvSpPr>
            <a:spLocks noGrp="1"/>
          </p:cNvSpPr>
          <p:nvPr>
            <p:ph idx="1"/>
          </p:nvPr>
        </p:nvSpPr>
        <p:spPr/>
        <p:txBody>
          <a:bodyPr>
            <a:normAutofit fontScale="85000" lnSpcReduction="10000"/>
          </a:bodyPr>
          <a:lstStyle/>
          <a:p>
            <a:pPr>
              <a:buFont typeface="Wingdings" panose="05000000000000000000" pitchFamily="2" charset="2"/>
              <a:buChar char="Ø"/>
            </a:pPr>
            <a:r>
              <a:rPr lang="en-US" sz="2800" b="1" kern="1200" dirty="0">
                <a:solidFill>
                  <a:srgbClr val="080808"/>
                </a:solidFill>
                <a:latin typeface="+mj-lt"/>
                <a:ea typeface="+mj-ea"/>
                <a:cs typeface="+mj-cs"/>
              </a:rPr>
              <a:t>Discretionary Day</a:t>
            </a:r>
          </a:p>
          <a:p>
            <a:pPr lvl="1">
              <a:buFont typeface="Wingdings" panose="05000000000000000000" pitchFamily="2" charset="2"/>
              <a:buChar char="Ø"/>
            </a:pPr>
            <a:r>
              <a:rPr lang="en-US" sz="2600" kern="1200" dirty="0">
                <a:solidFill>
                  <a:srgbClr val="080808"/>
                </a:solidFill>
                <a:latin typeface="+mj-lt"/>
                <a:ea typeface="+mj-ea"/>
                <a:cs typeface="+mj-cs"/>
              </a:rPr>
              <a:t>All regular employees entitled to one paid discretionary day per year after completing 26 weeks continuous employment</a:t>
            </a:r>
          </a:p>
          <a:p>
            <a:pPr lvl="1">
              <a:buFont typeface="Wingdings" panose="05000000000000000000" pitchFamily="2" charset="2"/>
              <a:buChar char="Ø"/>
            </a:pPr>
            <a:r>
              <a:rPr lang="en-US" sz="2600" kern="1200" dirty="0">
                <a:solidFill>
                  <a:srgbClr val="080808"/>
                </a:solidFill>
                <a:latin typeface="+mj-lt"/>
                <a:ea typeface="+mj-ea"/>
                <a:cs typeface="+mj-cs"/>
              </a:rPr>
              <a:t>Endeavour to provide 7 days notice to employer</a:t>
            </a:r>
          </a:p>
          <a:p>
            <a:pPr lvl="1">
              <a:buFont typeface="Wingdings" panose="05000000000000000000" pitchFamily="2" charset="2"/>
              <a:buChar char="Ø"/>
            </a:pPr>
            <a:r>
              <a:rPr lang="en-US" sz="2600" kern="1200" dirty="0">
                <a:solidFill>
                  <a:srgbClr val="080808"/>
                </a:solidFill>
                <a:latin typeface="+mj-lt"/>
                <a:ea typeface="+mj-ea"/>
                <a:cs typeface="+mj-cs"/>
              </a:rPr>
              <a:t>Must be used by June 30 each year. Unused days to be paid out to employee.</a:t>
            </a:r>
          </a:p>
          <a:p>
            <a:pPr lvl="2">
              <a:buFont typeface="Wingdings" panose="05000000000000000000" pitchFamily="2" charset="2"/>
              <a:buChar char="Ø"/>
            </a:pPr>
            <a:r>
              <a:rPr lang="en-US" sz="2400" kern="1200" dirty="0">
                <a:solidFill>
                  <a:srgbClr val="080808"/>
                </a:solidFill>
                <a:latin typeface="+mj-lt"/>
                <a:ea typeface="+mj-ea"/>
                <a:cs typeface="+mj-cs"/>
              </a:rPr>
              <a:t>Payouts – 10 month EEs: no later than Oct. 31 following school year; 12 month: no later than Aug. 30 each year.</a:t>
            </a:r>
            <a:br>
              <a:rPr lang="en-US" sz="2400" b="1" kern="1200" dirty="0">
                <a:solidFill>
                  <a:srgbClr val="080808"/>
                </a:solidFill>
                <a:latin typeface="+mj-lt"/>
                <a:ea typeface="+mj-ea"/>
                <a:cs typeface="+mj-cs"/>
              </a:rPr>
            </a:br>
            <a:endParaRPr lang="en-CA" dirty="0"/>
          </a:p>
        </p:txBody>
      </p:sp>
    </p:spTree>
    <p:extLst>
      <p:ext uri="{BB962C8B-B14F-4D97-AF65-F5344CB8AC3E}">
        <p14:creationId xmlns:p14="http://schemas.microsoft.com/office/powerpoint/2010/main" val="499619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40B6D-E249-5B16-4D74-A3B5F98220A2}"/>
              </a:ext>
            </a:extLst>
          </p:cNvPr>
          <p:cNvSpPr>
            <a:spLocks noGrp="1"/>
          </p:cNvSpPr>
          <p:nvPr>
            <p:ph type="title"/>
          </p:nvPr>
        </p:nvSpPr>
        <p:spPr>
          <a:xfrm>
            <a:off x="838200" y="365126"/>
            <a:ext cx="10515600" cy="2032386"/>
          </a:xfrm>
          <a:noFill/>
        </p:spPr>
        <p:txBody>
          <a:bodyPr vert="horz" lIns="91440" tIns="45720" rIns="91440" bIns="45720" rtlCol="0" anchor="ctr">
            <a:normAutofit/>
          </a:bodyPr>
          <a:lstStyle/>
          <a:p>
            <a:pPr algn="ctr"/>
            <a:r>
              <a:rPr lang="en-US" sz="3600" b="1" kern="1200" dirty="0">
                <a:solidFill>
                  <a:srgbClr val="080808"/>
                </a:solidFill>
                <a:latin typeface="+mj-lt"/>
                <a:ea typeface="+mj-ea"/>
                <a:cs typeface="+mj-cs"/>
              </a:rPr>
              <a:t>Article 17</a:t>
            </a:r>
            <a:br>
              <a:rPr lang="en-US" sz="3600" b="1" kern="1200" dirty="0">
                <a:solidFill>
                  <a:srgbClr val="080808"/>
                </a:solidFill>
                <a:latin typeface="+mj-lt"/>
                <a:ea typeface="+mj-ea"/>
                <a:cs typeface="+mj-cs"/>
              </a:rPr>
            </a:br>
            <a:r>
              <a:rPr lang="en-US" sz="3600" b="1" kern="1200" dirty="0">
                <a:solidFill>
                  <a:srgbClr val="080808"/>
                </a:solidFill>
                <a:latin typeface="+mj-lt"/>
                <a:ea typeface="+mj-ea"/>
                <a:cs typeface="+mj-cs"/>
              </a:rPr>
              <a:t>Annual Vacation Period</a:t>
            </a:r>
          </a:p>
        </p:txBody>
      </p:sp>
      <p:sp>
        <p:nvSpPr>
          <p:cNvPr id="3" name="Content Placeholder 2">
            <a:extLst>
              <a:ext uri="{FF2B5EF4-FFF2-40B4-BE49-F238E27FC236}">
                <a16:creationId xmlns:a16="http://schemas.microsoft.com/office/drawing/2014/main" id="{694CBCD2-69E3-640B-26B9-CC559CA886B4}"/>
              </a:ext>
            </a:extLst>
          </p:cNvPr>
          <p:cNvSpPr>
            <a:spLocks noGrp="1"/>
          </p:cNvSpPr>
          <p:nvPr>
            <p:ph idx="1"/>
          </p:nvPr>
        </p:nvSpPr>
        <p:spPr/>
        <p:txBody>
          <a:bodyPr/>
          <a:lstStyle/>
          <a:p>
            <a:pPr>
              <a:buFont typeface="Wingdings" panose="05000000000000000000" pitchFamily="2" charset="2"/>
              <a:buChar char="Ø"/>
            </a:pPr>
            <a:r>
              <a:rPr lang="en-CA" dirty="0"/>
              <a:t>Twelve (12) Month Operations Staff</a:t>
            </a:r>
          </a:p>
          <a:p>
            <a:pPr lvl="1">
              <a:buFont typeface="Wingdings" panose="05000000000000000000" pitchFamily="2" charset="2"/>
              <a:buChar char="Ø"/>
            </a:pPr>
            <a:r>
              <a:rPr lang="en-CA" dirty="0"/>
              <a:t>Creation of a rotational system to allow operations staff to take vacation within the school year (additional to the two days previously available)</a:t>
            </a:r>
          </a:p>
          <a:p>
            <a:pPr lvl="1">
              <a:buFont typeface="Wingdings" panose="05000000000000000000" pitchFamily="2" charset="2"/>
              <a:buChar char="Ø"/>
            </a:pPr>
            <a:r>
              <a:rPr lang="en-CA" dirty="0"/>
              <a:t>Fifteen weeks total time per year to be approved; one week per eligible employee &amp; must be taken consecutively</a:t>
            </a:r>
          </a:p>
          <a:p>
            <a:pPr lvl="1">
              <a:buFont typeface="Wingdings" panose="05000000000000000000" pitchFamily="2" charset="2"/>
              <a:buChar char="Ø"/>
            </a:pPr>
            <a:r>
              <a:rPr lang="en-CA" dirty="0"/>
              <a:t>Seniority-based, employees become eligible after five years of service</a:t>
            </a:r>
          </a:p>
          <a:p>
            <a:endParaRPr lang="en-CA" dirty="0"/>
          </a:p>
        </p:txBody>
      </p:sp>
    </p:spTree>
    <p:extLst>
      <p:ext uri="{BB962C8B-B14F-4D97-AF65-F5344CB8AC3E}">
        <p14:creationId xmlns:p14="http://schemas.microsoft.com/office/powerpoint/2010/main" val="181541022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229</TotalTime>
  <Words>1708</Words>
  <Application>Microsoft Office PowerPoint</Application>
  <PresentationFormat>Widescreen</PresentationFormat>
  <Paragraphs>139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 Light</vt:lpstr>
      <vt:lpstr>Gill Sans MT</vt:lpstr>
      <vt:lpstr>Wingdings</vt:lpstr>
      <vt:lpstr>Gallery</vt:lpstr>
      <vt:lpstr> CUPE LOCAL 716  Richmond School District 38</vt:lpstr>
      <vt:lpstr>Provincial Framework Agreement</vt:lpstr>
      <vt:lpstr>  Article 3 Equity and Inclusion  </vt:lpstr>
      <vt:lpstr> Article 3 Equity and Inclusion  </vt:lpstr>
      <vt:lpstr> Article 11 Para-Educators Hours of Work &amp; Overtime  Hours of Work &amp; Overtime</vt:lpstr>
      <vt:lpstr>Article 13 Standby Allowance</vt:lpstr>
      <vt:lpstr> Article 14 Hours of Work  </vt:lpstr>
      <vt:lpstr> Article 16 Annual Vacation Entitlement  </vt:lpstr>
      <vt:lpstr>Article 17 Annual Vacation Period</vt:lpstr>
      <vt:lpstr>Article 18 Statutory Holidays </vt:lpstr>
      <vt:lpstr>Article 19 Sick Leave </vt:lpstr>
      <vt:lpstr> Article 19  Employee Benefits  </vt:lpstr>
      <vt:lpstr>Service Pay </vt:lpstr>
      <vt:lpstr>Service Pay </vt:lpstr>
      <vt:lpstr>    Article 19 Employee Benefits    </vt:lpstr>
      <vt:lpstr>Article 19 Employee Benefits </vt:lpstr>
      <vt:lpstr>Article 19 Employee Benefits </vt:lpstr>
      <vt:lpstr>Article 20 Leave of Absence </vt:lpstr>
      <vt:lpstr>Article 20 Leave of Absence </vt:lpstr>
      <vt:lpstr>  Article 21 Promotions, Demotions, Re-Classifications &amp; Layoffs  </vt:lpstr>
      <vt:lpstr> Article 23 General Provisions  </vt:lpstr>
      <vt:lpstr>Article 23 Call-Out, Standby &amp; Overtime – Regular Employees </vt:lpstr>
      <vt:lpstr>    Article 23 General Provisions </vt:lpstr>
      <vt:lpstr>Article 23 Housekeeping </vt:lpstr>
      <vt:lpstr>Article 23 General Provisions  </vt:lpstr>
      <vt:lpstr>Article 24 Definitions of Positions </vt:lpstr>
      <vt:lpstr>Article 25 Service Improvement Allocation</vt:lpstr>
      <vt:lpstr>Labour Market Adjustment for Tradespersons </vt:lpstr>
      <vt:lpstr>Letter of Understanding re: secondary seniority calculation  </vt:lpstr>
      <vt:lpstr>Letter of Understanding Re: Business Assistant Hours</vt:lpstr>
      <vt:lpstr> Salary Schedule A and  Salary Schedule B  </vt:lpstr>
      <vt:lpstr> Salary schedule ‘b’  </vt:lpstr>
      <vt:lpstr>Salary Schedule B  </vt:lpstr>
      <vt:lpstr>Letter of Understanding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CUPE LOCAL 716  Richmond School District 38</dc:title>
  <dc:creator>Madhu Prasad</dc:creator>
  <cp:lastModifiedBy>Nick Angrignon</cp:lastModifiedBy>
  <cp:revision>2</cp:revision>
  <dcterms:created xsi:type="dcterms:W3CDTF">2023-01-13T22:38:22Z</dcterms:created>
  <dcterms:modified xsi:type="dcterms:W3CDTF">2023-01-17T17:46:14Z</dcterms:modified>
</cp:coreProperties>
</file>